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0_A10ED51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4"/>
  </p:sldMasterIdLst>
  <p:notesMasterIdLst>
    <p:notesMasterId r:id="rId6"/>
  </p:notesMasterIdLst>
  <p:handoutMasterIdLst>
    <p:handoutMasterId r:id="rId7"/>
  </p:handoutMasterIdLst>
  <p:sldIdLst>
    <p:sldId id="256" r:id="rId5"/>
  </p:sldIdLst>
  <p:sldSz cx="43891200" cy="32918400"/>
  <p:notesSz cx="6858000" cy="9144000"/>
  <p:defaultTextStyle>
    <a:defPPr>
      <a:defRPr lang="en-US"/>
    </a:defPPr>
    <a:lvl1pPr algn="l" defTabSz="2056988" rtl="0" fontAlgn="base">
      <a:spcBef>
        <a:spcPct val="0"/>
      </a:spcBef>
      <a:spcAft>
        <a:spcPct val="0"/>
      </a:spcAft>
      <a:defRPr kern="1200">
        <a:solidFill>
          <a:schemeClr val="tx1"/>
        </a:solidFill>
        <a:latin typeface="Arial" charset="0"/>
        <a:ea typeface="ＭＳ Ｐゴシック" pitchFamily="34" charset="-128"/>
        <a:cs typeface="+mn-cs"/>
      </a:defRPr>
    </a:lvl1pPr>
    <a:lvl2pPr marL="2056988" algn="l" defTabSz="2056988" rtl="0" fontAlgn="base">
      <a:spcBef>
        <a:spcPct val="0"/>
      </a:spcBef>
      <a:spcAft>
        <a:spcPct val="0"/>
      </a:spcAft>
      <a:defRPr kern="1200">
        <a:solidFill>
          <a:schemeClr val="tx1"/>
        </a:solidFill>
        <a:latin typeface="Arial" charset="0"/>
        <a:ea typeface="ＭＳ Ｐゴシック" pitchFamily="34" charset="-128"/>
        <a:cs typeface="+mn-cs"/>
      </a:defRPr>
    </a:lvl2pPr>
    <a:lvl3pPr marL="4113974" algn="l" defTabSz="2056988" rtl="0" fontAlgn="base">
      <a:spcBef>
        <a:spcPct val="0"/>
      </a:spcBef>
      <a:spcAft>
        <a:spcPct val="0"/>
      </a:spcAft>
      <a:defRPr kern="1200">
        <a:solidFill>
          <a:schemeClr val="tx1"/>
        </a:solidFill>
        <a:latin typeface="Arial" charset="0"/>
        <a:ea typeface="ＭＳ Ｐゴシック" pitchFamily="34" charset="-128"/>
        <a:cs typeface="+mn-cs"/>
      </a:defRPr>
    </a:lvl3pPr>
    <a:lvl4pPr marL="6170959" algn="l" defTabSz="2056988" rtl="0" fontAlgn="base">
      <a:spcBef>
        <a:spcPct val="0"/>
      </a:spcBef>
      <a:spcAft>
        <a:spcPct val="0"/>
      </a:spcAft>
      <a:defRPr kern="1200">
        <a:solidFill>
          <a:schemeClr val="tx1"/>
        </a:solidFill>
        <a:latin typeface="Arial" charset="0"/>
        <a:ea typeface="ＭＳ Ｐゴシック" pitchFamily="34" charset="-128"/>
        <a:cs typeface="+mn-cs"/>
      </a:defRPr>
    </a:lvl4pPr>
    <a:lvl5pPr marL="8227951" algn="l" defTabSz="2056988" rtl="0" fontAlgn="base">
      <a:spcBef>
        <a:spcPct val="0"/>
      </a:spcBef>
      <a:spcAft>
        <a:spcPct val="0"/>
      </a:spcAft>
      <a:defRPr kern="1200">
        <a:solidFill>
          <a:schemeClr val="tx1"/>
        </a:solidFill>
        <a:latin typeface="Arial" charset="0"/>
        <a:ea typeface="ＭＳ Ｐゴシック" pitchFamily="34" charset="-128"/>
        <a:cs typeface="+mn-cs"/>
      </a:defRPr>
    </a:lvl5pPr>
    <a:lvl6pPr marL="10284940" algn="l" defTabSz="4113974" rtl="0" eaLnBrk="1" latinLnBrk="0" hangingPunct="1">
      <a:defRPr kern="1200">
        <a:solidFill>
          <a:schemeClr val="tx1"/>
        </a:solidFill>
        <a:latin typeface="Arial" charset="0"/>
        <a:ea typeface="ＭＳ Ｐゴシック" pitchFamily="34" charset="-128"/>
        <a:cs typeface="+mn-cs"/>
      </a:defRPr>
    </a:lvl6pPr>
    <a:lvl7pPr marL="12341927" algn="l" defTabSz="4113974" rtl="0" eaLnBrk="1" latinLnBrk="0" hangingPunct="1">
      <a:defRPr kern="1200">
        <a:solidFill>
          <a:schemeClr val="tx1"/>
        </a:solidFill>
        <a:latin typeface="Arial" charset="0"/>
        <a:ea typeface="ＭＳ Ｐゴシック" pitchFamily="34" charset="-128"/>
        <a:cs typeface="+mn-cs"/>
      </a:defRPr>
    </a:lvl7pPr>
    <a:lvl8pPr marL="14398914" algn="l" defTabSz="4113974" rtl="0" eaLnBrk="1" latinLnBrk="0" hangingPunct="1">
      <a:defRPr kern="1200">
        <a:solidFill>
          <a:schemeClr val="tx1"/>
        </a:solidFill>
        <a:latin typeface="Arial" charset="0"/>
        <a:ea typeface="ＭＳ Ｐゴシック" pitchFamily="34" charset="-128"/>
        <a:cs typeface="+mn-cs"/>
      </a:defRPr>
    </a:lvl8pPr>
    <a:lvl9pPr marL="16455901" algn="l" defTabSz="4113974"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0992" userDrawn="1">
          <p15:clr>
            <a:srgbClr val="A4A3A4"/>
          </p15:clr>
        </p15:guide>
        <p15:guide id="2" pos="1382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CD6AF86-86A7-5572-DA3B-9FE6BD6D9507}" name="Thurber, Joshua" initials="TJ" userId="S::jethurber@wpi.edu::b175e551-52b0-429f-bdf0-fb5d42a2aad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230"/>
    <a:srgbClr val="AC2B37"/>
    <a:srgbClr val="B53443"/>
    <a:srgbClr val="FAAA47"/>
    <a:srgbClr val="4B647B"/>
    <a:srgbClr val="496279"/>
    <a:srgbClr val="476077"/>
    <a:srgbClr val="455E75"/>
    <a:srgbClr val="292E36"/>
    <a:srgbClr val="2A2F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671C7-6742-32F8-3A9F-FF39B60BFE8C}" v="510" dt="2024-04-17T15:45:25.936"/>
    <p1510:client id="{8EA1460C-2D4D-ACDE-974B-567976A3285A}" v="25" dt="2024-04-17T15:57:44.534"/>
    <p1510:client id="{B1A66911-E0F0-C9D5-AD77-57E95FC93868}" v="32" dt="2024-04-17T15:44:26.806"/>
    <p1510:client id="{C98E903C-EE94-3F6A-3D41-10F850ED9A79}" v="68" dt="2024-04-17T15:50:05.446"/>
    <p1510:client id="{FD417084-0C4C-A000-49FA-E00C5ED4DA8A}" v="8" dt="2024-04-17T15:45:45.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2" d="100"/>
          <a:sy n="22" d="100"/>
        </p:scale>
        <p:origin x="1770" y="78"/>
      </p:cViewPr>
      <p:guideLst>
        <p:guide orient="horz" pos="10992"/>
        <p:guide pos="13824"/>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8/10/relationships/authors" Targe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omments/modernComment_100_A10ED51F.xml><?xml version="1.0" encoding="utf-8"?>
<p188:cmLst xmlns:a="http://schemas.openxmlformats.org/drawingml/2006/main" xmlns:r="http://schemas.openxmlformats.org/officeDocument/2006/relationships" xmlns:p188="http://schemas.microsoft.com/office/powerpoint/2018/8/main">
  <p188:cm id="{9BC5CF39-9645-4F66-8330-96579BA11BA5}" authorId="{6CD6AF86-86A7-5572-DA3B-9FE6BD6D9507}" created="2024-04-05T16:23:18.948">
    <pc:sldMkLst xmlns:pc="http://schemas.microsoft.com/office/powerpoint/2013/main/command">
      <pc:docMk/>
      <pc:sldMk cId="2702103839" sldId="256"/>
    </pc:sldMkLst>
    <p188:replyLst>
      <p188:reply id="{63F5C8C4-8AAE-42DA-BB60-E6AD91FCE0AF}" authorId="{6CD6AF86-86A7-5572-DA3B-9FE6BD6D9507}" created="2024-04-05T16:24:14.153">
        <p188:txBody>
          <a:bodyPr/>
          <a:lstStyle/>
          <a:p>
            <a:r>
              <a:rPr lang="en-US"/>
              <a:t>No writing, illustrations</a:t>
            </a:r>
          </a:p>
        </p188:txBody>
      </p188:reply>
      <p188:reply id="{DFFCC7FB-AD59-43EC-8D9E-5EA14D550CFD}" authorId="{6CD6AF86-86A7-5572-DA3B-9FE6BD6D9507}" created="2024-04-05T16:24:27.826">
        <p188:txBody>
          <a:bodyPr/>
          <a:lstStyle/>
          <a:p>
            <a:r>
              <a:rPr lang="en-US"/>
              <a:t>create figures with chatgpt</a:t>
            </a:r>
          </a:p>
        </p188:txBody>
      </p188:reply>
      <p188:reply id="{DAD8E6E4-8615-4136-AEEF-1ED91F2C4494}" authorId="{6CD6AF86-86A7-5572-DA3B-9FE6BD6D9507}" created="2024-04-05T16:25:50.048">
        <p188:txBody>
          <a:bodyPr/>
          <a:lstStyle/>
          <a:p>
            <a:r>
              <a:rPr lang="en-US"/>
              <a:t>optimal irrigation is critical, subsurface moisture is critical to irrigation. Developed GPR to assess for subsurface soil.</a:t>
            </a:r>
          </a:p>
        </p188:txBody>
      </p188:reply>
      <p188:reply id="{54B11D21-70ED-444B-921E-6E5A7062823A}" authorId="{6CD6AF86-86A7-5572-DA3B-9FE6BD6D9507}" created="2024-04-05T16:28:37.710">
        <p188:txBody>
          <a:bodyPr/>
          <a:lstStyle/>
          <a:p>
            <a:r>
              <a:rPr lang="en-US"/>
              <a:t>Add photo of farm with flying GPR, add writing on it. water resources are limited. Optimal Irrigation is critical to crops and water resources. Subsurface soil moisture is key to irrigation assessment. We developed GPR for subsurface soil moisture</a:t>
            </a:r>
          </a:p>
        </p188:txBody>
      </p188:reply>
      <p188:reply id="{AD6BFE99-7EDB-4E12-8D22-A017245DE319}" authorId="{6CD6AF86-86A7-5572-DA3B-9FE6BD6D9507}" created="2024-04-05T16:29:12.711">
        <p188:txBody>
          <a:bodyPr/>
          <a:lstStyle/>
          <a:p>
            <a:r>
              <a:rPr lang="en-US"/>
              <a:t>^ abstract</a:t>
            </a:r>
          </a:p>
        </p188:txBody>
      </p188:reply>
      <p188:reply id="{E2E764CA-D989-417D-B7D4-09A73D06FD22}" authorId="{6CD6AF86-86A7-5572-DA3B-9FE6BD6D9507}" created="2024-04-05T16:32:54.235">
        <p188:txBody>
          <a:bodyPr/>
          <a:lstStyle/>
          <a:p>
            <a:r>
              <a:rPr lang="en-US"/>
              <a:t>remove objective or abstract, they are same</a:t>
            </a:r>
          </a:p>
        </p188:txBody>
      </p188:reply>
    </p188:replyLst>
    <p188:txBody>
      <a:bodyPr/>
      <a:lstStyle/>
      <a:p>
        <a:r>
          <a:rPr lang="en-US"/>
          <a:t>subsoil, GPR goal is aimed to use radar to do subsurface soil assessment </a:t>
        </a:r>
      </a:p>
    </p188:txBody>
  </p188:cm>
  <p188:cm id="{0C7ED4E4-9E66-4DDC-98A2-F14605C22AA8}" authorId="{6CD6AF86-86A7-5572-DA3B-9FE6BD6D9507}" created="2024-04-05T16:34:43.239">
    <pc:sldMkLst xmlns:pc="http://schemas.microsoft.com/office/powerpoint/2013/main/command">
      <pc:docMk/>
      <pc:sldMk cId="2702103839" sldId="256"/>
    </pc:sldMkLst>
    <p188:replyLst>
      <p188:reply id="{5D17A70D-066B-41F1-8D79-9B717976D7AB}" authorId="{6CD6AF86-86A7-5572-DA3B-9FE6BD6D9507}" created="2024-04-05T16:35:02.364">
        <p188:txBody>
          <a:bodyPr/>
          <a:lstStyle/>
          <a:p>
            <a:r>
              <a:rPr lang="en-US"/>
              <a:t>sketch of measurements and data that we collected</a:t>
            </a:r>
          </a:p>
        </p188:txBody>
      </p188:reply>
      <p188:reply id="{7952540F-18FD-4D37-BAD4-28AEF7EF92F1}" authorId="{6CD6AF86-86A7-5572-DA3B-9FE6BD6D9507}" created="2024-04-05T16:35:55.663">
        <p188:txBody>
          <a:bodyPr/>
          <a:lstStyle/>
          <a:p>
            <a:r>
              <a:rPr lang="en-US"/>
              <a:t>sketch signal we are transmitting, sfcw</a:t>
            </a:r>
          </a:p>
        </p188:txBody>
      </p188:reply>
      <p188:reply id="{B5C6EF1E-AC38-4937-A45C-76AC92629920}" authorId="{6CD6AF86-86A7-5572-DA3B-9FE6BD6D9507}" created="2024-04-05T16:36:18.633">
        <p188:txBody>
          <a:bodyPr/>
          <a:lstStyle/>
          <a:p>
            <a:r>
              <a:rPr lang="en-US"/>
              <a:t>signal we generated</a:t>
            </a:r>
          </a:p>
        </p188:txBody>
      </p188:reply>
      <p188:reply id="{DA7A82C2-7EAE-4D65-9815-040DADF5EBC2}" authorId="{6CD6AF86-86A7-5572-DA3B-9FE6BD6D9507}" created="2024-04-05T16:37:05.463">
        <p188:txBody>
          <a:bodyPr/>
          <a:lstStyle/>
          <a:p>
            <a:r>
              <a:rPr lang="en-US"/>
              <a:t>and signal we recieved</a:t>
            </a:r>
          </a:p>
        </p188:txBody>
      </p188:reply>
      <p188:reply id="{DB41B4DF-A9FE-43D8-B543-A5332EA1A1CC}" authorId="{6CD6AF86-86A7-5572-DA3B-9FE6BD6D9507}" created="2024-04-05T16:38:38.107">
        <p188:txBody>
          <a:bodyPr/>
          <a:lstStyle/>
          <a:p>
            <a:r>
              <a:rPr lang="en-US"/>
              <a:t>whats different that we are doing different compared to AKELA, make a table and sketch Akela</a:t>
            </a:r>
          </a:p>
        </p188:txBody>
      </p188:reply>
      <p188:reply id="{3E25BBDD-52CB-45DB-8C8F-5706FD210DEB}" authorId="{6CD6AF86-86A7-5572-DA3B-9FE6BD6D9507}" created="2024-04-05T16:39:22.171">
        <p188:txBody>
          <a:bodyPr/>
          <a:lstStyle/>
          <a:p>
            <a:r>
              <a:rPr lang="en-US"/>
              <a:t>bullets for objectives and conclusions and that is it</a:t>
            </a:r>
          </a:p>
        </p188:txBody>
      </p188:reply>
    </p188:replyLst>
    <p188:txBody>
      <a:bodyPr/>
      <a:lstStyle/>
      <a:p>
        <a:r>
          <a:rPr lang="en-US"/>
          <a:t>Steps with pictures, minimum sentences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1186C1-2136-4F5C-81C5-7E7D5B4818E4}" type="datetimeFigureOut">
              <a:rPr lang="en-US" smtClean="0"/>
              <a:t>4/17/2024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24E169-9EE6-400B-8489-6CA7AC8B5725}" type="slidenum">
              <a:rPr lang="en-US" smtClean="0"/>
              <a:t>‹#›</a:t>
            </a:fld>
            <a:endParaRPr lang="en-US"/>
          </a:p>
        </p:txBody>
      </p:sp>
    </p:spTree>
    <p:extLst>
      <p:ext uri="{BB962C8B-B14F-4D97-AF65-F5344CB8AC3E}">
        <p14:creationId xmlns:p14="http://schemas.microsoft.com/office/powerpoint/2010/main" val="13430154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111" charset="0"/>
                <a:ea typeface="ＭＳ Ｐゴシック" pitchFamily="-111" charset="-128"/>
                <a:cs typeface="ＭＳ Ｐゴシック" pitchFamily="-111"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111" charset="0"/>
                <a:ea typeface="ＭＳ Ｐゴシック" pitchFamily="-111" charset="-128"/>
                <a:cs typeface="ＭＳ Ｐゴシック" pitchFamily="-111" charset="-128"/>
              </a:defRPr>
            </a:lvl1pPr>
          </a:lstStyle>
          <a:p>
            <a:pPr>
              <a:defRPr/>
            </a:pPr>
            <a:fld id="{5CED8F03-33F9-49DD-B78E-DE1AC6832885}" type="datetimeFigureOut">
              <a:rPr lang="en-US"/>
              <a:pPr>
                <a:defRPr/>
              </a:pPr>
              <a:t>4/17/2024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111" charset="0"/>
                <a:ea typeface="ＭＳ Ｐゴシック" pitchFamily="-111" charset="-128"/>
                <a:cs typeface="ＭＳ Ｐゴシック" pitchFamily="-111"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111" charset="0"/>
                <a:ea typeface="ＭＳ Ｐゴシック" pitchFamily="-111" charset="-128"/>
                <a:cs typeface="ＭＳ Ｐゴシック" pitchFamily="-111" charset="-128"/>
              </a:defRPr>
            </a:lvl1pPr>
          </a:lstStyle>
          <a:p>
            <a:pPr>
              <a:defRPr/>
            </a:pPr>
            <a:fld id="{E535B096-6CBE-4AB3-9529-5688244F2DCE}" type="slidenum">
              <a:rPr lang="en-US"/>
              <a:pPr>
                <a:defRPr/>
              </a:pPr>
              <a:t>‹#›</a:t>
            </a:fld>
            <a:endParaRPr lang="en-US"/>
          </a:p>
        </p:txBody>
      </p:sp>
    </p:spTree>
    <p:extLst>
      <p:ext uri="{BB962C8B-B14F-4D97-AF65-F5344CB8AC3E}">
        <p14:creationId xmlns:p14="http://schemas.microsoft.com/office/powerpoint/2010/main" val="151204090"/>
      </p:ext>
    </p:extLst>
  </p:cSld>
  <p:clrMap bg1="lt1" tx1="dk1" bg2="lt2" tx2="dk2" accent1="accent1" accent2="accent2" accent3="accent3" accent4="accent4" accent5="accent5" accent6="accent6" hlink="hlink" folHlink="folHlink"/>
  <p:notesStyle>
    <a:lvl1pPr algn="l" defTabSz="2056988" rtl="0" eaLnBrk="0" fontAlgn="base" hangingPunct="0">
      <a:spcBef>
        <a:spcPct val="30000"/>
      </a:spcBef>
      <a:spcAft>
        <a:spcPct val="0"/>
      </a:spcAft>
      <a:defRPr sz="5438" kern="1200">
        <a:solidFill>
          <a:schemeClr val="tx1"/>
        </a:solidFill>
        <a:latin typeface="+mn-lt"/>
        <a:ea typeface="+mn-ea"/>
        <a:cs typeface="+mn-cs"/>
      </a:defRPr>
    </a:lvl1pPr>
    <a:lvl2pPr marL="2056988" algn="l" defTabSz="2056988" rtl="0" eaLnBrk="0" fontAlgn="base" hangingPunct="0">
      <a:spcBef>
        <a:spcPct val="30000"/>
      </a:spcBef>
      <a:spcAft>
        <a:spcPct val="0"/>
      </a:spcAft>
      <a:defRPr sz="5438" kern="1200">
        <a:solidFill>
          <a:schemeClr val="tx1"/>
        </a:solidFill>
        <a:latin typeface="+mn-lt"/>
        <a:ea typeface="+mn-ea"/>
        <a:cs typeface="+mn-cs"/>
      </a:defRPr>
    </a:lvl2pPr>
    <a:lvl3pPr marL="4113974" algn="l" defTabSz="2056988" rtl="0" eaLnBrk="0" fontAlgn="base" hangingPunct="0">
      <a:spcBef>
        <a:spcPct val="30000"/>
      </a:spcBef>
      <a:spcAft>
        <a:spcPct val="0"/>
      </a:spcAft>
      <a:defRPr sz="5438" kern="1200">
        <a:solidFill>
          <a:schemeClr val="tx1"/>
        </a:solidFill>
        <a:latin typeface="+mn-lt"/>
        <a:ea typeface="+mn-ea"/>
        <a:cs typeface="+mn-cs"/>
      </a:defRPr>
    </a:lvl3pPr>
    <a:lvl4pPr marL="6170959" algn="l" defTabSz="2056988" rtl="0" eaLnBrk="0" fontAlgn="base" hangingPunct="0">
      <a:spcBef>
        <a:spcPct val="30000"/>
      </a:spcBef>
      <a:spcAft>
        <a:spcPct val="0"/>
      </a:spcAft>
      <a:defRPr sz="5438" kern="1200">
        <a:solidFill>
          <a:schemeClr val="tx1"/>
        </a:solidFill>
        <a:latin typeface="+mn-lt"/>
        <a:ea typeface="+mn-ea"/>
        <a:cs typeface="+mn-cs"/>
      </a:defRPr>
    </a:lvl4pPr>
    <a:lvl5pPr marL="8227951" algn="l" defTabSz="2056988" rtl="0" eaLnBrk="0" fontAlgn="base" hangingPunct="0">
      <a:spcBef>
        <a:spcPct val="30000"/>
      </a:spcBef>
      <a:spcAft>
        <a:spcPct val="0"/>
      </a:spcAft>
      <a:defRPr sz="5438" kern="1200">
        <a:solidFill>
          <a:schemeClr val="tx1"/>
        </a:solidFill>
        <a:latin typeface="+mn-lt"/>
        <a:ea typeface="+mn-ea"/>
        <a:cs typeface="+mn-cs"/>
      </a:defRPr>
    </a:lvl5pPr>
    <a:lvl6pPr marL="10284940" algn="l" defTabSz="2056988" rtl="0" eaLnBrk="1" latinLnBrk="0" hangingPunct="1">
      <a:defRPr sz="5438" kern="1200">
        <a:solidFill>
          <a:schemeClr val="tx1"/>
        </a:solidFill>
        <a:latin typeface="+mn-lt"/>
        <a:ea typeface="+mn-ea"/>
        <a:cs typeface="+mn-cs"/>
      </a:defRPr>
    </a:lvl6pPr>
    <a:lvl7pPr marL="12341927" algn="l" defTabSz="2056988" rtl="0" eaLnBrk="1" latinLnBrk="0" hangingPunct="1">
      <a:defRPr sz="5438" kern="1200">
        <a:solidFill>
          <a:schemeClr val="tx1"/>
        </a:solidFill>
        <a:latin typeface="+mn-lt"/>
        <a:ea typeface="+mn-ea"/>
        <a:cs typeface="+mn-cs"/>
      </a:defRPr>
    </a:lvl7pPr>
    <a:lvl8pPr marL="14398914" algn="l" defTabSz="2056988" rtl="0" eaLnBrk="1" latinLnBrk="0" hangingPunct="1">
      <a:defRPr sz="5438" kern="1200">
        <a:solidFill>
          <a:schemeClr val="tx1"/>
        </a:solidFill>
        <a:latin typeface="+mn-lt"/>
        <a:ea typeface="+mn-ea"/>
        <a:cs typeface="+mn-cs"/>
      </a:defRPr>
    </a:lvl8pPr>
    <a:lvl9pPr marL="16455901" algn="l" defTabSz="2056988" rtl="0" eaLnBrk="1" latinLnBrk="0" hangingPunct="1">
      <a:defRPr sz="54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35B096-6CBE-4AB3-9529-5688244F2DCE}" type="slidenum">
              <a:rPr lang="en-US" smtClean="0"/>
              <a:pPr>
                <a:defRPr/>
              </a:pPr>
              <a:t>1</a:t>
            </a:fld>
            <a:endParaRPr lang="en-US"/>
          </a:p>
        </p:txBody>
      </p:sp>
    </p:spTree>
    <p:extLst>
      <p:ext uri="{BB962C8B-B14F-4D97-AF65-F5344CB8AC3E}">
        <p14:creationId xmlns:p14="http://schemas.microsoft.com/office/powerpoint/2010/main" val="3004073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442" y="10225777"/>
            <a:ext cx="37308367" cy="7055985"/>
          </a:xfrm>
          <a:prstGeom prst="rect">
            <a:avLst/>
          </a:prstGeom>
        </p:spPr>
        <p:txBody>
          <a:bodyPr lIns="120015" tIns="60008" rIns="120015" bIns="60008"/>
          <a:lstStyle/>
          <a:p>
            <a:r>
              <a:rPr lang="en-US"/>
              <a:t>Click to edit Master title style</a:t>
            </a:r>
          </a:p>
        </p:txBody>
      </p:sp>
      <p:sp>
        <p:nvSpPr>
          <p:cNvPr id="3" name="Subtitle 2"/>
          <p:cNvSpPr>
            <a:spLocks noGrp="1"/>
          </p:cNvSpPr>
          <p:nvPr>
            <p:ph type="subTitle" idx="1"/>
          </p:nvPr>
        </p:nvSpPr>
        <p:spPr>
          <a:xfrm>
            <a:off x="6582844" y="18653355"/>
            <a:ext cx="30725534" cy="8413296"/>
          </a:xfrm>
          <a:prstGeom prst="rect">
            <a:avLst/>
          </a:prstGeom>
        </p:spPr>
        <p:txBody>
          <a:bodyPr lIns="120015" tIns="60008" rIns="120015" bIns="60008"/>
          <a:lstStyle>
            <a:lvl1pPr marL="0" indent="0" algn="ctr">
              <a:buNone/>
              <a:defRPr>
                <a:solidFill>
                  <a:schemeClr val="tx1">
                    <a:tint val="75000"/>
                  </a:schemeClr>
                </a:solidFill>
              </a:defRPr>
            </a:lvl1pPr>
            <a:lvl2pPr marL="371975" indent="0" algn="ctr">
              <a:buNone/>
              <a:defRPr>
                <a:solidFill>
                  <a:schemeClr val="tx1">
                    <a:tint val="75000"/>
                  </a:schemeClr>
                </a:solidFill>
              </a:defRPr>
            </a:lvl2pPr>
            <a:lvl3pPr marL="743950" indent="0" algn="ctr">
              <a:buNone/>
              <a:defRPr>
                <a:solidFill>
                  <a:schemeClr val="tx1">
                    <a:tint val="75000"/>
                  </a:schemeClr>
                </a:solidFill>
              </a:defRPr>
            </a:lvl3pPr>
            <a:lvl4pPr marL="1115924" indent="0" algn="ctr">
              <a:buNone/>
              <a:defRPr>
                <a:solidFill>
                  <a:schemeClr val="tx1">
                    <a:tint val="75000"/>
                  </a:schemeClr>
                </a:solidFill>
              </a:defRPr>
            </a:lvl4pPr>
            <a:lvl5pPr marL="1487901" indent="0" algn="ctr">
              <a:buNone/>
              <a:defRPr>
                <a:solidFill>
                  <a:schemeClr val="tx1">
                    <a:tint val="75000"/>
                  </a:schemeClr>
                </a:solidFill>
              </a:defRPr>
            </a:lvl5pPr>
            <a:lvl6pPr marL="1859876" indent="0" algn="ctr">
              <a:buNone/>
              <a:defRPr>
                <a:solidFill>
                  <a:schemeClr val="tx1">
                    <a:tint val="75000"/>
                  </a:schemeClr>
                </a:solidFill>
              </a:defRPr>
            </a:lvl6pPr>
            <a:lvl7pPr marL="2231848" indent="0" algn="ctr">
              <a:buNone/>
              <a:defRPr>
                <a:solidFill>
                  <a:schemeClr val="tx1">
                    <a:tint val="75000"/>
                  </a:schemeClr>
                </a:solidFill>
              </a:defRPr>
            </a:lvl7pPr>
            <a:lvl8pPr marL="2603822" indent="0" algn="ctr">
              <a:buNone/>
              <a:defRPr>
                <a:solidFill>
                  <a:schemeClr val="tx1">
                    <a:tint val="75000"/>
                  </a:schemeClr>
                </a:solidFill>
              </a:defRPr>
            </a:lvl8pPr>
            <a:lvl9pPr marL="297579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69577586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4B647B"/>
            </a:gs>
            <a:gs pos="100000">
              <a:srgbClr val="292E36"/>
            </a:gs>
          </a:gsLst>
          <a:lin ang="5400000"/>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8" r:id="rId1"/>
  </p:sldLayoutIdLst>
  <p:txStyles>
    <p:titleStyle>
      <a:lvl1pPr algn="ctr" defTabSz="1360351" rtl="0" fontAlgn="base">
        <a:spcBef>
          <a:spcPct val="0"/>
        </a:spcBef>
        <a:spcAft>
          <a:spcPct val="0"/>
        </a:spcAft>
        <a:defRPr sz="13080" kern="1200">
          <a:solidFill>
            <a:schemeClr val="tx1"/>
          </a:solidFill>
          <a:latin typeface="+mj-lt"/>
          <a:ea typeface="ＭＳ Ｐゴシック" pitchFamily="-111" charset="-128"/>
          <a:cs typeface="ＭＳ Ｐゴシック" pitchFamily="-111" charset="-128"/>
        </a:defRPr>
      </a:lvl1pPr>
      <a:lvl2pPr algn="ctr" defTabSz="1360351" rtl="0" fontAlgn="base">
        <a:spcBef>
          <a:spcPct val="0"/>
        </a:spcBef>
        <a:spcAft>
          <a:spcPct val="0"/>
        </a:spcAft>
        <a:defRPr sz="13080">
          <a:solidFill>
            <a:schemeClr val="tx1"/>
          </a:solidFill>
          <a:latin typeface="Arial" charset="0"/>
          <a:ea typeface="ＭＳ Ｐゴシック" pitchFamily="-111" charset="-128"/>
          <a:cs typeface="ＭＳ Ｐゴシック" pitchFamily="-111" charset="-128"/>
        </a:defRPr>
      </a:lvl2pPr>
      <a:lvl3pPr algn="ctr" defTabSz="1360351" rtl="0" fontAlgn="base">
        <a:spcBef>
          <a:spcPct val="0"/>
        </a:spcBef>
        <a:spcAft>
          <a:spcPct val="0"/>
        </a:spcAft>
        <a:defRPr sz="13080">
          <a:solidFill>
            <a:schemeClr val="tx1"/>
          </a:solidFill>
          <a:latin typeface="Arial" charset="0"/>
          <a:ea typeface="ＭＳ Ｐゴシック" pitchFamily="-111" charset="-128"/>
          <a:cs typeface="ＭＳ Ｐゴシック" pitchFamily="-111" charset="-128"/>
        </a:defRPr>
      </a:lvl3pPr>
      <a:lvl4pPr algn="ctr" defTabSz="1360351" rtl="0" fontAlgn="base">
        <a:spcBef>
          <a:spcPct val="0"/>
        </a:spcBef>
        <a:spcAft>
          <a:spcPct val="0"/>
        </a:spcAft>
        <a:defRPr sz="13080">
          <a:solidFill>
            <a:schemeClr val="tx1"/>
          </a:solidFill>
          <a:latin typeface="Arial" charset="0"/>
          <a:ea typeface="ＭＳ Ｐゴシック" pitchFamily="-111" charset="-128"/>
          <a:cs typeface="ＭＳ Ｐゴシック" pitchFamily="-111" charset="-128"/>
        </a:defRPr>
      </a:lvl4pPr>
      <a:lvl5pPr algn="ctr" defTabSz="1360351" rtl="0" fontAlgn="base">
        <a:spcBef>
          <a:spcPct val="0"/>
        </a:spcBef>
        <a:spcAft>
          <a:spcPct val="0"/>
        </a:spcAft>
        <a:defRPr sz="13080">
          <a:solidFill>
            <a:schemeClr val="tx1"/>
          </a:solidFill>
          <a:latin typeface="Arial" charset="0"/>
          <a:ea typeface="ＭＳ Ｐゴシック" pitchFamily="-111" charset="-128"/>
          <a:cs typeface="ＭＳ Ｐゴシック" pitchFamily="-111" charset="-128"/>
        </a:defRPr>
      </a:lvl5pPr>
      <a:lvl6pPr marL="1360351" algn="ctr" defTabSz="1360351" rtl="0" eaLnBrk="1" fontAlgn="base" hangingPunct="1">
        <a:spcBef>
          <a:spcPct val="0"/>
        </a:spcBef>
        <a:spcAft>
          <a:spcPct val="0"/>
        </a:spcAft>
        <a:defRPr sz="13080">
          <a:solidFill>
            <a:schemeClr val="tx1"/>
          </a:solidFill>
          <a:latin typeface="Calibri" pitchFamily="-111" charset="0"/>
          <a:ea typeface="ＭＳ Ｐゴシック" pitchFamily="-111" charset="-128"/>
          <a:cs typeface="ＭＳ Ｐゴシック" pitchFamily="-111" charset="-128"/>
        </a:defRPr>
      </a:lvl6pPr>
      <a:lvl7pPr marL="2720699" algn="ctr" defTabSz="1360351" rtl="0" eaLnBrk="1" fontAlgn="base" hangingPunct="1">
        <a:spcBef>
          <a:spcPct val="0"/>
        </a:spcBef>
        <a:spcAft>
          <a:spcPct val="0"/>
        </a:spcAft>
        <a:defRPr sz="13080">
          <a:solidFill>
            <a:schemeClr val="tx1"/>
          </a:solidFill>
          <a:latin typeface="Calibri" pitchFamily="-111" charset="0"/>
          <a:ea typeface="ＭＳ Ｐゴシック" pitchFamily="-111" charset="-128"/>
          <a:cs typeface="ＭＳ Ｐゴシック" pitchFamily="-111" charset="-128"/>
        </a:defRPr>
      </a:lvl7pPr>
      <a:lvl8pPr marL="4081049" algn="ctr" defTabSz="1360351" rtl="0" eaLnBrk="1" fontAlgn="base" hangingPunct="1">
        <a:spcBef>
          <a:spcPct val="0"/>
        </a:spcBef>
        <a:spcAft>
          <a:spcPct val="0"/>
        </a:spcAft>
        <a:defRPr sz="13080">
          <a:solidFill>
            <a:schemeClr val="tx1"/>
          </a:solidFill>
          <a:latin typeface="Calibri" pitchFamily="-111" charset="0"/>
          <a:ea typeface="ＭＳ Ｐゴシック" pitchFamily="-111" charset="-128"/>
          <a:cs typeface="ＭＳ Ｐゴシック" pitchFamily="-111" charset="-128"/>
        </a:defRPr>
      </a:lvl8pPr>
      <a:lvl9pPr marL="5441397" algn="ctr" defTabSz="1360351" rtl="0" eaLnBrk="1" fontAlgn="base" hangingPunct="1">
        <a:spcBef>
          <a:spcPct val="0"/>
        </a:spcBef>
        <a:spcAft>
          <a:spcPct val="0"/>
        </a:spcAft>
        <a:defRPr sz="13080">
          <a:solidFill>
            <a:schemeClr val="tx1"/>
          </a:solidFill>
          <a:latin typeface="Calibri" pitchFamily="-111" charset="0"/>
          <a:ea typeface="ＭＳ Ｐゴシック" pitchFamily="-111" charset="-128"/>
          <a:cs typeface="ＭＳ Ｐゴシック" pitchFamily="-111" charset="-128"/>
        </a:defRPr>
      </a:lvl9pPr>
    </p:titleStyle>
    <p:bodyStyle>
      <a:lvl1pPr marL="1020261" indent="-1020261" algn="l" defTabSz="1360351" rtl="0" fontAlgn="base">
        <a:spcBef>
          <a:spcPct val="20000"/>
        </a:spcBef>
        <a:spcAft>
          <a:spcPct val="0"/>
        </a:spcAft>
        <a:buFont typeface="Arial" charset="0"/>
        <a:buChar char="•"/>
        <a:defRPr sz="9546" kern="1200">
          <a:solidFill>
            <a:schemeClr val="tx1"/>
          </a:solidFill>
          <a:latin typeface="+mn-lt"/>
          <a:ea typeface="ＭＳ Ｐゴシック" pitchFamily="-111" charset="-128"/>
          <a:cs typeface="ＭＳ Ｐゴシック" pitchFamily="-111" charset="-128"/>
        </a:defRPr>
      </a:lvl1pPr>
      <a:lvl2pPr marL="2210568" indent="-850219" algn="l" defTabSz="1360351" rtl="0" fontAlgn="base">
        <a:spcBef>
          <a:spcPct val="20000"/>
        </a:spcBef>
        <a:spcAft>
          <a:spcPct val="0"/>
        </a:spcAft>
        <a:buFont typeface="Arial" charset="0"/>
        <a:buChar char="–"/>
        <a:defRPr sz="8307" kern="1200">
          <a:solidFill>
            <a:schemeClr val="tx1"/>
          </a:solidFill>
          <a:latin typeface="+mn-lt"/>
          <a:ea typeface="ＭＳ Ｐゴシック" pitchFamily="-111" charset="-128"/>
          <a:cs typeface="+mn-cs"/>
        </a:defRPr>
      </a:lvl2pPr>
      <a:lvl3pPr marL="3400871" indent="-680173" algn="l" defTabSz="1360351" rtl="0" fontAlgn="base">
        <a:spcBef>
          <a:spcPct val="20000"/>
        </a:spcBef>
        <a:spcAft>
          <a:spcPct val="0"/>
        </a:spcAft>
        <a:buFont typeface="Arial" charset="0"/>
        <a:buChar char="•"/>
        <a:defRPr sz="7190" kern="1200">
          <a:solidFill>
            <a:schemeClr val="tx1"/>
          </a:solidFill>
          <a:latin typeface="+mn-lt"/>
          <a:ea typeface="ＭＳ Ｐゴシック" pitchFamily="-111" charset="-128"/>
          <a:cs typeface="+mn-cs"/>
        </a:defRPr>
      </a:lvl3pPr>
      <a:lvl4pPr marL="4761222" indent="-680173" algn="l" defTabSz="1360351" rtl="0" fontAlgn="base">
        <a:spcBef>
          <a:spcPct val="20000"/>
        </a:spcBef>
        <a:spcAft>
          <a:spcPct val="0"/>
        </a:spcAft>
        <a:buFont typeface="Arial" charset="0"/>
        <a:buChar char="–"/>
        <a:defRPr sz="5953" kern="1200">
          <a:solidFill>
            <a:schemeClr val="tx1"/>
          </a:solidFill>
          <a:latin typeface="+mn-lt"/>
          <a:ea typeface="ＭＳ Ｐゴシック" pitchFamily="-111" charset="-128"/>
          <a:cs typeface="+mn-cs"/>
        </a:defRPr>
      </a:lvl4pPr>
      <a:lvl5pPr marL="6121574" indent="-680173" algn="l" defTabSz="1360351" rtl="0" fontAlgn="base">
        <a:spcBef>
          <a:spcPct val="20000"/>
        </a:spcBef>
        <a:spcAft>
          <a:spcPct val="0"/>
        </a:spcAft>
        <a:buFont typeface="Arial" charset="0"/>
        <a:buChar char="»"/>
        <a:defRPr sz="5953" kern="1200">
          <a:solidFill>
            <a:schemeClr val="tx1"/>
          </a:solidFill>
          <a:latin typeface="+mn-lt"/>
          <a:ea typeface="ＭＳ Ｐゴシック" pitchFamily="-111" charset="-128"/>
          <a:cs typeface="+mn-cs"/>
        </a:defRPr>
      </a:lvl5pPr>
      <a:lvl6pPr marL="7481918" indent="-680173" algn="l" defTabSz="1360351" rtl="0" eaLnBrk="1" latinLnBrk="0" hangingPunct="1">
        <a:spcBef>
          <a:spcPct val="20000"/>
        </a:spcBef>
        <a:buFont typeface="Arial"/>
        <a:buChar char="•"/>
        <a:defRPr sz="5953" kern="1200">
          <a:solidFill>
            <a:schemeClr val="tx1"/>
          </a:solidFill>
          <a:latin typeface="+mn-lt"/>
          <a:ea typeface="+mn-ea"/>
          <a:cs typeface="+mn-cs"/>
        </a:defRPr>
      </a:lvl6pPr>
      <a:lvl7pPr marL="8842265" indent="-680173" algn="l" defTabSz="1360351" rtl="0" eaLnBrk="1" latinLnBrk="0" hangingPunct="1">
        <a:spcBef>
          <a:spcPct val="20000"/>
        </a:spcBef>
        <a:buFont typeface="Arial"/>
        <a:buChar char="•"/>
        <a:defRPr sz="5953" kern="1200">
          <a:solidFill>
            <a:schemeClr val="tx1"/>
          </a:solidFill>
          <a:latin typeface="+mn-lt"/>
          <a:ea typeface="+mn-ea"/>
          <a:cs typeface="+mn-cs"/>
        </a:defRPr>
      </a:lvl7pPr>
      <a:lvl8pPr marL="10202616" indent="-680173" algn="l" defTabSz="1360351" rtl="0" eaLnBrk="1" latinLnBrk="0" hangingPunct="1">
        <a:spcBef>
          <a:spcPct val="20000"/>
        </a:spcBef>
        <a:buFont typeface="Arial"/>
        <a:buChar char="•"/>
        <a:defRPr sz="5953" kern="1200">
          <a:solidFill>
            <a:schemeClr val="tx1"/>
          </a:solidFill>
          <a:latin typeface="+mn-lt"/>
          <a:ea typeface="+mn-ea"/>
          <a:cs typeface="+mn-cs"/>
        </a:defRPr>
      </a:lvl8pPr>
      <a:lvl9pPr marL="11562964" indent="-680173" algn="l" defTabSz="1360351" rtl="0" eaLnBrk="1" latinLnBrk="0" hangingPunct="1">
        <a:spcBef>
          <a:spcPct val="20000"/>
        </a:spcBef>
        <a:buFont typeface="Arial"/>
        <a:buChar char="•"/>
        <a:defRPr sz="5953" kern="1200">
          <a:solidFill>
            <a:schemeClr val="tx1"/>
          </a:solidFill>
          <a:latin typeface="+mn-lt"/>
          <a:ea typeface="+mn-ea"/>
          <a:cs typeface="+mn-cs"/>
        </a:defRPr>
      </a:lvl9pPr>
    </p:bodyStyle>
    <p:otherStyle>
      <a:defPPr>
        <a:defRPr lang="en-US"/>
      </a:defPPr>
      <a:lvl1pPr marL="0" algn="l" defTabSz="1360351" rtl="0" eaLnBrk="1" latinLnBrk="0" hangingPunct="1">
        <a:defRPr sz="5394" kern="1200">
          <a:solidFill>
            <a:schemeClr val="tx1"/>
          </a:solidFill>
          <a:latin typeface="+mn-lt"/>
          <a:ea typeface="+mn-ea"/>
          <a:cs typeface="+mn-cs"/>
        </a:defRPr>
      </a:lvl1pPr>
      <a:lvl2pPr marL="1360351" algn="l" defTabSz="1360351" rtl="0" eaLnBrk="1" latinLnBrk="0" hangingPunct="1">
        <a:defRPr sz="5394" kern="1200">
          <a:solidFill>
            <a:schemeClr val="tx1"/>
          </a:solidFill>
          <a:latin typeface="+mn-lt"/>
          <a:ea typeface="+mn-ea"/>
          <a:cs typeface="+mn-cs"/>
        </a:defRPr>
      </a:lvl2pPr>
      <a:lvl3pPr marL="2720699" algn="l" defTabSz="1360351" rtl="0" eaLnBrk="1" latinLnBrk="0" hangingPunct="1">
        <a:defRPr sz="5394" kern="1200">
          <a:solidFill>
            <a:schemeClr val="tx1"/>
          </a:solidFill>
          <a:latin typeface="+mn-lt"/>
          <a:ea typeface="+mn-ea"/>
          <a:cs typeface="+mn-cs"/>
        </a:defRPr>
      </a:lvl3pPr>
      <a:lvl4pPr marL="4081049" algn="l" defTabSz="1360351" rtl="0" eaLnBrk="1" latinLnBrk="0" hangingPunct="1">
        <a:defRPr sz="5394" kern="1200">
          <a:solidFill>
            <a:schemeClr val="tx1"/>
          </a:solidFill>
          <a:latin typeface="+mn-lt"/>
          <a:ea typeface="+mn-ea"/>
          <a:cs typeface="+mn-cs"/>
        </a:defRPr>
      </a:lvl4pPr>
      <a:lvl5pPr marL="5441397" algn="l" defTabSz="1360351" rtl="0" eaLnBrk="1" latinLnBrk="0" hangingPunct="1">
        <a:defRPr sz="5394" kern="1200">
          <a:solidFill>
            <a:schemeClr val="tx1"/>
          </a:solidFill>
          <a:latin typeface="+mn-lt"/>
          <a:ea typeface="+mn-ea"/>
          <a:cs typeface="+mn-cs"/>
        </a:defRPr>
      </a:lvl5pPr>
      <a:lvl6pPr marL="6801745" algn="l" defTabSz="1360351" rtl="0" eaLnBrk="1" latinLnBrk="0" hangingPunct="1">
        <a:defRPr sz="5394" kern="1200">
          <a:solidFill>
            <a:schemeClr val="tx1"/>
          </a:solidFill>
          <a:latin typeface="+mn-lt"/>
          <a:ea typeface="+mn-ea"/>
          <a:cs typeface="+mn-cs"/>
        </a:defRPr>
      </a:lvl6pPr>
      <a:lvl7pPr marL="8162095" algn="l" defTabSz="1360351" rtl="0" eaLnBrk="1" latinLnBrk="0" hangingPunct="1">
        <a:defRPr sz="5394" kern="1200">
          <a:solidFill>
            <a:schemeClr val="tx1"/>
          </a:solidFill>
          <a:latin typeface="+mn-lt"/>
          <a:ea typeface="+mn-ea"/>
          <a:cs typeface="+mn-cs"/>
        </a:defRPr>
      </a:lvl7pPr>
      <a:lvl8pPr marL="9522441" algn="l" defTabSz="1360351" rtl="0" eaLnBrk="1" latinLnBrk="0" hangingPunct="1">
        <a:defRPr sz="5394" kern="1200">
          <a:solidFill>
            <a:schemeClr val="tx1"/>
          </a:solidFill>
          <a:latin typeface="+mn-lt"/>
          <a:ea typeface="+mn-ea"/>
          <a:cs typeface="+mn-cs"/>
        </a:defRPr>
      </a:lvl8pPr>
      <a:lvl9pPr marL="10882792" algn="l" defTabSz="1360351" rtl="0" eaLnBrk="1" latinLnBrk="0" hangingPunct="1">
        <a:defRPr sz="539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microsoft.com/office/2018/10/relationships/comments" Target="../comments/modernComment_100_A10ED51F.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image" Target="../media/image8.jpe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jpe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 Same Side Corner Rectangle 14"/>
          <p:cNvSpPr/>
          <p:nvPr/>
        </p:nvSpPr>
        <p:spPr>
          <a:xfrm rot="10800000">
            <a:off x="-1" y="-43559"/>
            <a:ext cx="43891199" cy="3506997"/>
          </a:xfrm>
          <a:prstGeom prst="round2Same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5578" tIns="37789" rIns="75578" bIns="37789" numCol="1" spcCol="0" rtlCol="0" fromWordArt="0" anchor="ctr" anchorCtr="0" forceAA="0" compatLnSpc="1">
            <a:prstTxWarp prst="textNoShape">
              <a:avLst/>
            </a:prstTxWarp>
            <a:noAutofit/>
          </a:bodyPr>
          <a:lstStyle/>
          <a:p>
            <a:pPr algn="ctr"/>
            <a:endParaRPr lang="en-US"/>
          </a:p>
        </p:txBody>
      </p:sp>
      <p:sp>
        <p:nvSpPr>
          <p:cNvPr id="29" name="Text Box 7"/>
          <p:cNvSpPr txBox="1">
            <a:spLocks noChangeArrowheads="1"/>
          </p:cNvSpPr>
          <p:nvPr/>
        </p:nvSpPr>
        <p:spPr bwMode="auto">
          <a:xfrm>
            <a:off x="8728878" y="589904"/>
            <a:ext cx="26247920" cy="263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4397" tIns="37198" rIns="74397" bIns="37198" anchor="t">
            <a:spAutoFit/>
          </a:bodyPr>
          <a:lstStyle>
            <a:lvl1pPr defTabSz="3343275">
              <a:defRPr>
                <a:solidFill>
                  <a:schemeClr val="tx1"/>
                </a:solidFill>
                <a:latin typeface="Arial" charset="0"/>
              </a:defRPr>
            </a:lvl1pPr>
            <a:lvl2pPr defTabSz="3343275">
              <a:defRPr>
                <a:solidFill>
                  <a:schemeClr val="tx1"/>
                </a:solidFill>
                <a:latin typeface="Arial" charset="0"/>
              </a:defRPr>
            </a:lvl2pPr>
            <a:lvl3pPr defTabSz="3343275">
              <a:defRPr>
                <a:solidFill>
                  <a:schemeClr val="tx1"/>
                </a:solidFill>
                <a:latin typeface="Arial" charset="0"/>
              </a:defRPr>
            </a:lvl3pPr>
            <a:lvl4pPr defTabSz="3343275">
              <a:defRPr>
                <a:solidFill>
                  <a:schemeClr val="tx1"/>
                </a:solidFill>
                <a:latin typeface="Arial" charset="0"/>
              </a:defRPr>
            </a:lvl4pPr>
            <a:lvl5pPr defTabSz="3343275">
              <a:defRPr>
                <a:solidFill>
                  <a:schemeClr val="tx1"/>
                </a:solidFill>
                <a:latin typeface="Arial" charset="0"/>
              </a:defRPr>
            </a:lvl5pPr>
            <a:lvl6pPr defTabSz="3343275" fontAlgn="base">
              <a:spcBef>
                <a:spcPct val="0"/>
              </a:spcBef>
              <a:spcAft>
                <a:spcPct val="0"/>
              </a:spcAft>
              <a:defRPr>
                <a:solidFill>
                  <a:schemeClr val="tx1"/>
                </a:solidFill>
                <a:latin typeface="Arial" charset="0"/>
              </a:defRPr>
            </a:lvl6pPr>
            <a:lvl7pPr defTabSz="3343275" fontAlgn="base">
              <a:spcBef>
                <a:spcPct val="0"/>
              </a:spcBef>
              <a:spcAft>
                <a:spcPct val="0"/>
              </a:spcAft>
              <a:defRPr>
                <a:solidFill>
                  <a:schemeClr val="tx1"/>
                </a:solidFill>
                <a:latin typeface="Arial" charset="0"/>
              </a:defRPr>
            </a:lvl7pPr>
            <a:lvl8pPr defTabSz="3343275" fontAlgn="base">
              <a:spcBef>
                <a:spcPct val="0"/>
              </a:spcBef>
              <a:spcAft>
                <a:spcPct val="0"/>
              </a:spcAft>
              <a:defRPr>
                <a:solidFill>
                  <a:schemeClr val="tx1"/>
                </a:solidFill>
                <a:latin typeface="Arial" charset="0"/>
              </a:defRPr>
            </a:lvl8pPr>
            <a:lvl9pPr defTabSz="3343275" fontAlgn="base">
              <a:spcBef>
                <a:spcPct val="0"/>
              </a:spcBef>
              <a:spcAft>
                <a:spcPct val="0"/>
              </a:spcAft>
              <a:defRPr>
                <a:solidFill>
                  <a:schemeClr val="tx1"/>
                </a:solidFill>
                <a:latin typeface="Arial" charset="0"/>
              </a:defRPr>
            </a:lvl9pPr>
          </a:lstStyle>
          <a:p>
            <a:pPr algn="ctr"/>
            <a:r>
              <a:rPr lang="en-US" sz="6600" b="1" dirty="0">
                <a:latin typeface="Arial"/>
                <a:ea typeface="ＭＳ Ｐゴシック"/>
                <a:cs typeface="Arial"/>
              </a:rPr>
              <a:t>Drone Based Radar Intelligent Soil Sub-Surface Characterization</a:t>
            </a:r>
            <a:endParaRPr lang="en-US" sz="6600" dirty="0"/>
          </a:p>
          <a:p>
            <a:pPr algn="ctr"/>
            <a:r>
              <a:rPr lang="en-US" sz="3600" b="1" dirty="0">
                <a:latin typeface="Arial"/>
                <a:ea typeface="ＭＳ Ｐゴシック"/>
                <a:cs typeface="Arial"/>
              </a:rPr>
              <a:t>Joshua Thurber (DS), Nicholas </a:t>
            </a:r>
            <a:r>
              <a:rPr lang="en-US" sz="3600" b="1" dirty="0" err="1">
                <a:latin typeface="Arial"/>
                <a:ea typeface="ＭＳ Ｐゴシック"/>
                <a:cs typeface="Arial"/>
              </a:rPr>
              <a:t>Latsis</a:t>
            </a:r>
            <a:r>
              <a:rPr lang="en-US" sz="3600" b="1" dirty="0">
                <a:latin typeface="Arial"/>
                <a:ea typeface="ＭＳ Ｐゴシック"/>
                <a:cs typeface="Arial"/>
              </a:rPr>
              <a:t> (DS), Ethan Reed (DS) </a:t>
            </a:r>
            <a:endParaRPr lang="en-US" sz="3600" b="1" dirty="0">
              <a:cs typeface="Arial"/>
            </a:endParaRPr>
          </a:p>
          <a:p>
            <a:pPr algn="ctr"/>
            <a:r>
              <a:rPr lang="en-US" sz="3600" b="1" dirty="0">
                <a:latin typeface="Arial"/>
                <a:ea typeface="ＭＳ Ｐゴシック"/>
                <a:cs typeface="Arial"/>
              </a:rPr>
              <a:t>Advisor: Professor Reza </a:t>
            </a:r>
            <a:r>
              <a:rPr lang="en-US" sz="3600" b="1" dirty="0" err="1">
                <a:latin typeface="Arial"/>
                <a:ea typeface="ＭＳ Ｐゴシック"/>
                <a:cs typeface="Arial"/>
              </a:rPr>
              <a:t>Zekavat</a:t>
            </a:r>
            <a:r>
              <a:rPr lang="en-US" sz="3600" b="1" dirty="0">
                <a:latin typeface="Arial"/>
                <a:ea typeface="ＭＳ Ｐゴシック"/>
                <a:cs typeface="Arial"/>
              </a:rPr>
              <a:t> (PH,DS), Professor Doug </a:t>
            </a:r>
            <a:r>
              <a:rPr lang="en-US" sz="3600" b="1" dirty="0" err="1">
                <a:latin typeface="Arial"/>
                <a:ea typeface="ＭＳ Ｐゴシック"/>
                <a:cs typeface="Arial"/>
              </a:rPr>
              <a:t>Petkie</a:t>
            </a:r>
            <a:r>
              <a:rPr lang="en-US" sz="3600" b="1" dirty="0">
                <a:latin typeface="Arial"/>
                <a:ea typeface="ＭＳ Ｐゴシック"/>
                <a:cs typeface="Arial"/>
              </a:rPr>
              <a:t> (PH)</a:t>
            </a:r>
          </a:p>
          <a:p>
            <a:pPr algn="ctr"/>
            <a:endParaRPr lang="en-US" sz="2853"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7386" y="-371260"/>
            <a:ext cx="5485193" cy="4029346"/>
          </a:xfrm>
          <a:prstGeom prst="rect">
            <a:avLst/>
          </a:prstGeom>
        </p:spPr>
      </p:pic>
      <p:sp>
        <p:nvSpPr>
          <p:cNvPr id="10" name="AutoShape 17"/>
          <p:cNvSpPr>
            <a:spLocks noChangeArrowheads="1"/>
          </p:cNvSpPr>
          <p:nvPr/>
        </p:nvSpPr>
        <p:spPr bwMode="auto">
          <a:xfrm>
            <a:off x="1974004" y="3981029"/>
            <a:ext cx="11695946" cy="11022889"/>
          </a:xfrm>
          <a:prstGeom prst="flowChartAlternateProcess">
            <a:avLst/>
          </a:prstGeom>
          <a:solidFill>
            <a:schemeClr val="bg1"/>
          </a:solidFill>
          <a:ln w="9525">
            <a:solidFill>
              <a:schemeClr val="tx1"/>
            </a:solidFill>
            <a:round/>
            <a:headEnd/>
            <a:tailEnd/>
          </a:ln>
          <a:effectLst>
            <a:outerShdw blurRad="63500" dist="38100" dir="2700000">
              <a:srgbClr val="000000">
                <a:alpha val="40000"/>
              </a:srgbClr>
            </a:outerShdw>
          </a:effectLst>
        </p:spPr>
        <p:txBody>
          <a:bodyPr lIns="74397" tIns="37198" rIns="74397" bIns="37198" anchor="t"/>
          <a:lstStyle/>
          <a:p>
            <a:pPr algn="ctr"/>
            <a:r>
              <a:rPr lang="en-US" sz="4600" b="1">
                <a:latin typeface="Arial"/>
                <a:ea typeface="ＭＳ Ｐゴシック"/>
                <a:cs typeface="Arial"/>
              </a:rPr>
              <a:t>Abstract</a:t>
            </a:r>
            <a:endParaRPr lang="en-US">
              <a:cs typeface="Arial" charset="0"/>
            </a:endParaRPr>
          </a:p>
          <a:p>
            <a:pPr algn="ctr"/>
            <a:r>
              <a:rPr lang="en-US" sz="3200" b="1">
                <a:latin typeface="Arial"/>
                <a:ea typeface="ＭＳ Ｐゴシック"/>
                <a:cs typeface="Arial"/>
              </a:rPr>
              <a:t>Intelligent Moisture Characterization via Drone-Based Radar Signal/Data Analysis </a:t>
            </a:r>
            <a:endParaRPr lang="en-US"/>
          </a:p>
          <a:p>
            <a:pPr algn="ctr"/>
            <a:r>
              <a:rPr lang="en-US" sz="3200" b="1">
                <a:latin typeface="Arial"/>
                <a:ea typeface="ＭＳ Ｐゴシック"/>
                <a:cs typeface="Arial"/>
              </a:rPr>
              <a:t>  </a:t>
            </a:r>
            <a:r>
              <a:rPr lang="en-US" sz="2800" b="1">
                <a:latin typeface="Arial"/>
                <a:ea typeface="ＭＳ Ｐゴシック"/>
                <a:cs typeface="Arial"/>
              </a:rPr>
              <a:t>  </a:t>
            </a:r>
            <a:endParaRPr lang="en-US">
              <a:cs typeface="Arial"/>
            </a:endParaRPr>
          </a:p>
        </p:txBody>
      </p:sp>
      <p:sp>
        <p:nvSpPr>
          <p:cNvPr id="9" name="AutoShape 25"/>
          <p:cNvSpPr>
            <a:spLocks noChangeArrowheads="1"/>
          </p:cNvSpPr>
          <p:nvPr/>
        </p:nvSpPr>
        <p:spPr bwMode="auto">
          <a:xfrm>
            <a:off x="15370976" y="4013146"/>
            <a:ext cx="12670921" cy="12072478"/>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4397" tIns="37198" rIns="74397" bIns="37198" anchor="t"/>
          <a:lstStyle/>
          <a:p>
            <a:pPr algn="ctr"/>
            <a:r>
              <a:rPr lang="en-US" sz="4600" b="1">
                <a:latin typeface="Arial"/>
                <a:ea typeface="ＭＳ Ｐゴシック"/>
                <a:cs typeface="Arial"/>
              </a:rPr>
              <a:t>Measurement Setup</a:t>
            </a:r>
            <a:endParaRPr lang="en-US"/>
          </a:p>
          <a:p>
            <a:pPr algn="ctr"/>
            <a:r>
              <a:rPr lang="en-US" sz="3200" b="1">
                <a:latin typeface="Arial"/>
                <a:ea typeface="ＭＳ Ｐゴシック"/>
                <a:cs typeface="Arial"/>
              </a:rPr>
              <a:t>Developed setup is a simulation of Drone flight over the ground.</a:t>
            </a:r>
            <a:endParaRPr lang="en-US" sz="3200" b="1">
              <a:cs typeface="Arial"/>
            </a:endParaRPr>
          </a:p>
          <a:p>
            <a:pPr algn="just"/>
            <a:endParaRPr lang="en-US" sz="2294" b="1"/>
          </a:p>
          <a:p>
            <a:pPr marL="2056842" lvl="1" algn="just"/>
            <a:endParaRPr lang="en-US" sz="2251" b="1">
              <a:cs typeface="Arial"/>
            </a:endParaRPr>
          </a:p>
          <a:p>
            <a:pPr marL="2056842" lvl="1" algn="just"/>
            <a:endParaRPr lang="en-US" sz="2294" b="1">
              <a:cs typeface="Arial" charset="0"/>
            </a:endParaRPr>
          </a:p>
        </p:txBody>
      </p:sp>
      <p:sp>
        <p:nvSpPr>
          <p:cNvPr id="17" name="AutoShape 32"/>
          <p:cNvSpPr>
            <a:spLocks noChangeArrowheads="1"/>
          </p:cNvSpPr>
          <p:nvPr/>
        </p:nvSpPr>
        <p:spPr bwMode="auto">
          <a:xfrm>
            <a:off x="1989268" y="15390832"/>
            <a:ext cx="11701512" cy="998964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4397" tIns="37198" rIns="74397" bIns="37198" anchor="t"/>
          <a:lstStyle/>
          <a:p>
            <a:pPr algn="ctr"/>
            <a:r>
              <a:rPr lang="en-US" sz="4600" b="1" dirty="0">
                <a:latin typeface="Arial"/>
                <a:ea typeface="ＭＳ Ｐゴシック"/>
                <a:cs typeface="Arial"/>
              </a:rPr>
              <a:t>Problem Definition</a:t>
            </a:r>
            <a:endParaRPr lang="en-US" dirty="0">
              <a:cs typeface="Arial" charset="0"/>
            </a:endParaRPr>
          </a:p>
          <a:p>
            <a:pPr algn="ctr"/>
            <a:r>
              <a:rPr lang="en-US" sz="2800" b="1" dirty="0">
                <a:latin typeface="Calibri"/>
                <a:ea typeface="Calibri"/>
                <a:cs typeface="Calibri"/>
              </a:rPr>
              <a:t> </a:t>
            </a:r>
            <a:r>
              <a:rPr lang="en-US" sz="2800" b="1" dirty="0">
                <a:latin typeface="Arial"/>
                <a:ea typeface="Calibri"/>
                <a:cs typeface="Arial"/>
              </a:rPr>
              <a:t>•Optimal Irrigation of Farmland</a:t>
            </a:r>
            <a:endParaRPr lang="en-US" sz="2800" b="1" dirty="0">
              <a:cs typeface="Arial" charset="0"/>
            </a:endParaRPr>
          </a:p>
          <a:p>
            <a:pPr algn="ctr"/>
            <a:r>
              <a:rPr lang="en-US" sz="2800" b="1" dirty="0">
                <a:latin typeface="Arial"/>
                <a:ea typeface="Calibri"/>
                <a:cs typeface="Arial"/>
              </a:rPr>
              <a:t>(Avoid Water and Soil Mineral Waste) </a:t>
            </a:r>
            <a:endParaRPr lang="en-US" sz="2800" b="1" dirty="0">
              <a:cs typeface="Arial" charset="0"/>
            </a:endParaRPr>
          </a:p>
          <a:p>
            <a:pPr algn="ctr"/>
            <a:endParaRPr lang="en-US" sz="3200" dirty="0">
              <a:latin typeface="Calibri"/>
              <a:ea typeface="Calibri"/>
              <a:cs typeface="Calibri"/>
            </a:endParaRPr>
          </a:p>
          <a:p>
            <a:pPr marL="457217" indent="-457217">
              <a:buFont typeface="Calibri"/>
              <a:buChar char="-"/>
            </a:pPr>
            <a:endParaRPr lang="en-US" sz="2800" dirty="0">
              <a:latin typeface="Arial"/>
              <a:cs typeface="Arial"/>
            </a:endParaRPr>
          </a:p>
        </p:txBody>
      </p:sp>
      <p:pic>
        <p:nvPicPr>
          <p:cNvPr id="1026" name="Picture 2" descr="USDA Rural Development - Wikipedia">
            <a:extLst>
              <a:ext uri="{FF2B5EF4-FFF2-40B4-BE49-F238E27FC236}">
                <a16:creationId xmlns:a16="http://schemas.microsoft.com/office/drawing/2014/main" id="{C90C18C3-422B-BB32-890A-306D97E8F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94899" y="949815"/>
            <a:ext cx="2608394" cy="1718995"/>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2">
            <a:extLst>
              <a:ext uri="{FF2B5EF4-FFF2-40B4-BE49-F238E27FC236}">
                <a16:creationId xmlns:a16="http://schemas.microsoft.com/office/drawing/2014/main" id="{DB660DC9-A2CA-0F34-6556-2A4D2820129F}"/>
              </a:ext>
            </a:extLst>
          </p:cNvPr>
          <p:cNvSpPr>
            <a:spLocks noChangeArrowheads="1"/>
          </p:cNvSpPr>
          <p:nvPr/>
        </p:nvSpPr>
        <p:spPr bwMode="auto">
          <a:xfrm>
            <a:off x="15354755" y="16233500"/>
            <a:ext cx="12729800" cy="9918031"/>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4397" tIns="37198" rIns="74397" bIns="37198" anchor="t"/>
          <a:lstStyle/>
          <a:p>
            <a:pPr algn="ctr"/>
            <a:r>
              <a:rPr lang="en-US" sz="4600" b="1">
                <a:latin typeface="Arial"/>
                <a:ea typeface="ＭＳ Ｐゴシック"/>
                <a:cs typeface="Arial"/>
              </a:rPr>
              <a:t>Measurement Info</a:t>
            </a:r>
            <a:endParaRPr lang="en-US"/>
          </a:p>
          <a:p>
            <a:pPr marL="457217" indent="-457217">
              <a:buFont typeface="Calibri"/>
              <a:buChar char="-"/>
            </a:pPr>
            <a:endParaRPr lang="en-US" sz="2800">
              <a:latin typeface="Arial"/>
              <a:cs typeface="Arial"/>
            </a:endParaRPr>
          </a:p>
        </p:txBody>
      </p:sp>
      <p:pic>
        <p:nvPicPr>
          <p:cNvPr id="21" name="Picture 20" descr="A blue spikes on a metal structure&#10;&#10;Description automatically generated">
            <a:extLst>
              <a:ext uri="{FF2B5EF4-FFF2-40B4-BE49-F238E27FC236}">
                <a16:creationId xmlns:a16="http://schemas.microsoft.com/office/drawing/2014/main" id="{5BCD3DF7-FE64-EF13-E0DE-496C7A9AC812}"/>
              </a:ext>
            </a:extLst>
          </p:cNvPr>
          <p:cNvPicPr>
            <a:picLocks noChangeAspect="1"/>
          </p:cNvPicPr>
          <p:nvPr/>
        </p:nvPicPr>
        <p:blipFill rotWithShape="1">
          <a:blip r:embed="rId6"/>
          <a:srcRect l="-3737" t="12500" r="-408" b="-2836"/>
          <a:stretch/>
        </p:blipFill>
        <p:spPr>
          <a:xfrm>
            <a:off x="16095600" y="8313135"/>
            <a:ext cx="6224795" cy="67078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05F8FC8F-BB60-3E99-897E-66F659E9AACB}"/>
              </a:ext>
            </a:extLst>
          </p:cNvPr>
          <p:cNvPicPr>
            <a:picLocks noChangeAspect="1"/>
          </p:cNvPicPr>
          <p:nvPr/>
        </p:nvPicPr>
        <p:blipFill rotWithShape="1">
          <a:blip r:embed="rId7"/>
          <a:srcRect l="22018" t="1010" r="22477" b="-1374"/>
          <a:stretch/>
        </p:blipFill>
        <p:spPr>
          <a:xfrm>
            <a:off x="22799625" y="8184004"/>
            <a:ext cx="4378540" cy="68290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AutoShape 36">
            <a:extLst>
              <a:ext uri="{FF2B5EF4-FFF2-40B4-BE49-F238E27FC236}">
                <a16:creationId xmlns:a16="http://schemas.microsoft.com/office/drawing/2014/main" id="{E680A857-1C58-3DBB-B58F-1A49E03B5329}"/>
              </a:ext>
            </a:extLst>
          </p:cNvPr>
          <p:cNvSpPr>
            <a:spLocks noChangeArrowheads="1"/>
          </p:cNvSpPr>
          <p:nvPr/>
        </p:nvSpPr>
        <p:spPr bwMode="auto">
          <a:xfrm>
            <a:off x="1974004" y="25977315"/>
            <a:ext cx="11669624" cy="6270759"/>
          </a:xfrm>
          <a:prstGeom prst="roundRect">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4397" tIns="37198" rIns="74397" bIns="37198" anchor="ctr"/>
          <a:lstStyle/>
          <a:p>
            <a:pPr algn="ctr"/>
            <a:endParaRPr lang="en-US" sz="4600" b="1" dirty="0">
              <a:latin typeface="Arial"/>
              <a:ea typeface="ＭＳ Ｐゴシック"/>
              <a:cs typeface="Arial"/>
            </a:endParaRPr>
          </a:p>
          <a:p>
            <a:pPr algn="ctr"/>
            <a:endParaRPr lang="en-US" sz="4600" b="1" dirty="0">
              <a:latin typeface="Arial"/>
              <a:ea typeface="ＭＳ Ｐゴシック"/>
              <a:cs typeface="Arial"/>
            </a:endParaRPr>
          </a:p>
          <a:p>
            <a:pPr algn="ctr"/>
            <a:endParaRPr lang="en-US" sz="4600" b="1" dirty="0">
              <a:latin typeface="Arial"/>
              <a:ea typeface="ＭＳ Ｐゴシック"/>
              <a:cs typeface="Arial"/>
            </a:endParaRPr>
          </a:p>
          <a:p>
            <a:pPr algn="ctr"/>
            <a:endParaRPr lang="en-US" sz="4600" b="1" dirty="0">
              <a:latin typeface="Arial"/>
              <a:ea typeface="ＭＳ Ｐゴシック"/>
              <a:cs typeface="Arial"/>
            </a:endParaRPr>
          </a:p>
          <a:p>
            <a:pPr algn="ctr"/>
            <a:endParaRPr lang="en-US" sz="4600" b="1" dirty="0">
              <a:latin typeface="Arial"/>
              <a:ea typeface="ＭＳ Ｐゴシック"/>
              <a:cs typeface="Arial"/>
            </a:endParaRPr>
          </a:p>
          <a:p>
            <a:pPr algn="ctr"/>
            <a:endParaRPr lang="en-US" sz="4600" b="1" dirty="0">
              <a:latin typeface="Arial"/>
              <a:ea typeface="ＭＳ Ｐゴシック"/>
              <a:cs typeface="Arial"/>
            </a:endParaRPr>
          </a:p>
          <a:p>
            <a:pPr algn="ctr"/>
            <a:endParaRPr lang="en-US" sz="4600" b="1" dirty="0">
              <a:latin typeface="Arial"/>
              <a:ea typeface="ＭＳ Ｐゴシック"/>
              <a:cs typeface="Arial"/>
            </a:endParaRPr>
          </a:p>
          <a:p>
            <a:pPr algn="ctr"/>
            <a:endParaRPr lang="en-US" sz="4600" b="1" dirty="0">
              <a:latin typeface="Arial"/>
              <a:ea typeface="ＭＳ Ｐゴシック"/>
              <a:cs typeface="Arial"/>
            </a:endParaRPr>
          </a:p>
          <a:p>
            <a:pPr algn="ctr"/>
            <a:r>
              <a:rPr lang="en-US" sz="4600" b="1" dirty="0">
                <a:latin typeface="Arial"/>
                <a:ea typeface="ＭＳ Ｐゴシック"/>
                <a:cs typeface="Arial"/>
              </a:rPr>
              <a:t>Accomplishments</a:t>
            </a:r>
            <a:endParaRPr lang="en-US" dirty="0">
              <a:cs typeface="Arial"/>
            </a:endParaRPr>
          </a:p>
          <a:p>
            <a:pPr marL="571521" indent="-571521">
              <a:buFont typeface="Arial"/>
              <a:buChar char="•"/>
            </a:pPr>
            <a:r>
              <a:rPr lang="en-US" sz="3200" b="1" dirty="0">
                <a:latin typeface="Arial"/>
                <a:ea typeface="ＭＳ Ｐゴシック"/>
                <a:cs typeface="Arial"/>
              </a:rPr>
              <a:t>Design of a ground penetrating radar (GPR)</a:t>
            </a:r>
          </a:p>
          <a:p>
            <a:pPr marL="571521" indent="-571521">
              <a:buFont typeface="Arial"/>
              <a:buChar char="•"/>
            </a:pPr>
            <a:r>
              <a:rPr lang="en-US" sz="3200" b="1" dirty="0">
                <a:latin typeface="Arial"/>
                <a:ea typeface="ＭＳ Ｐゴシック"/>
                <a:cs typeface="Arial"/>
              </a:rPr>
              <a:t>Data Measurement Campaign (SFCW waveform)</a:t>
            </a:r>
            <a:endParaRPr lang="en-US" b="1" dirty="0">
              <a:cs typeface="Arial" charset="0"/>
            </a:endParaRPr>
          </a:p>
          <a:p>
            <a:pPr marL="571521" indent="-571521">
              <a:buFont typeface="Arial"/>
              <a:buChar char="•"/>
            </a:pPr>
            <a:r>
              <a:rPr lang="en-US" sz="3200" b="1" dirty="0">
                <a:latin typeface="Arial"/>
                <a:ea typeface="ＭＳ Ｐゴシック"/>
                <a:cs typeface="Arial"/>
              </a:rPr>
              <a:t>Implemented SFCW Radar onto Mobile Drone</a:t>
            </a:r>
            <a:endParaRPr lang="en-US" sz="3200" b="1" dirty="0">
              <a:cs typeface="Arial" charset="0"/>
            </a:endParaRPr>
          </a:p>
          <a:p>
            <a:pPr marL="571521" indent="-571521">
              <a:buFont typeface="Arial"/>
              <a:buChar char="•"/>
            </a:pPr>
            <a:r>
              <a:rPr lang="en-US" sz="3200" b="1" dirty="0">
                <a:latin typeface="Arial"/>
                <a:ea typeface="ＭＳ Ｐゴシック"/>
                <a:cs typeface="Arial"/>
              </a:rPr>
              <a:t>Developed a machine learning model with the data</a:t>
            </a:r>
            <a:endParaRPr lang="en-US" sz="3200" b="1" dirty="0">
              <a:cs typeface="Arial"/>
            </a:endParaRPr>
          </a:p>
          <a:p>
            <a:pPr marL="685826" indent="-685826">
              <a:buFont typeface="Arial"/>
              <a:buChar char="•"/>
            </a:pPr>
            <a:endParaRPr lang="en-US" sz="2800" b="1" dirty="0">
              <a:cs typeface="Arial"/>
            </a:endParaRPr>
          </a:p>
          <a:p>
            <a:pPr marL="685826" indent="-685826">
              <a:buFont typeface="Arial"/>
              <a:buChar char="•"/>
            </a:pPr>
            <a:endParaRPr lang="en-US" sz="4600" b="1" dirty="0">
              <a:cs typeface="Arial"/>
            </a:endParaRPr>
          </a:p>
          <a:p>
            <a:endParaRPr lang="en-US" sz="4600" b="1" dirty="0">
              <a:cs typeface="Arial"/>
            </a:endParaRPr>
          </a:p>
          <a:p>
            <a:endParaRPr lang="en-US" sz="4600" b="1" dirty="0">
              <a:cs typeface="Arial"/>
            </a:endParaRPr>
          </a:p>
        </p:txBody>
      </p:sp>
      <p:sp>
        <p:nvSpPr>
          <p:cNvPr id="33" name="TextBox 32">
            <a:extLst>
              <a:ext uri="{FF2B5EF4-FFF2-40B4-BE49-F238E27FC236}">
                <a16:creationId xmlns:a16="http://schemas.microsoft.com/office/drawing/2014/main" id="{6F1B3E04-F783-25EE-8F7D-A9877134F4F8}"/>
              </a:ext>
            </a:extLst>
          </p:cNvPr>
          <p:cNvSpPr txBox="1"/>
          <p:nvPr/>
        </p:nvSpPr>
        <p:spPr>
          <a:xfrm>
            <a:off x="2742965" y="22676179"/>
            <a:ext cx="517752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latin typeface="Calibri"/>
                <a:ea typeface="ＭＳ Ｐゴシック"/>
                <a:cs typeface="Arial"/>
              </a:rPr>
              <a:t>Transmitted and Received GPR Signal</a:t>
            </a:r>
            <a:endParaRPr lang="en-US" sz="3200" b="1" dirty="0">
              <a:latin typeface="Calibri"/>
              <a:cs typeface="Arial"/>
            </a:endParaRPr>
          </a:p>
        </p:txBody>
      </p:sp>
      <p:pic>
        <p:nvPicPr>
          <p:cNvPr id="34" name="Picture 33" descr="A black text with a sound wave&#10;&#10;Description automatically generated">
            <a:extLst>
              <a:ext uri="{FF2B5EF4-FFF2-40B4-BE49-F238E27FC236}">
                <a16:creationId xmlns:a16="http://schemas.microsoft.com/office/drawing/2014/main" id="{A5EC586B-0617-FA89-9B0D-582E3431A83C}"/>
              </a:ext>
            </a:extLst>
          </p:cNvPr>
          <p:cNvPicPr>
            <a:picLocks noChangeAspect="1"/>
          </p:cNvPicPr>
          <p:nvPr/>
        </p:nvPicPr>
        <p:blipFill>
          <a:blip r:embed="rId8"/>
          <a:stretch>
            <a:fillRect/>
          </a:stretch>
        </p:blipFill>
        <p:spPr>
          <a:xfrm>
            <a:off x="35073353" y="915858"/>
            <a:ext cx="2442291" cy="1729144"/>
          </a:xfrm>
          <a:prstGeom prst="rect">
            <a:avLst/>
          </a:prstGeom>
        </p:spPr>
      </p:pic>
      <p:sp>
        <p:nvSpPr>
          <p:cNvPr id="12" name="AutoShape 17">
            <a:extLst>
              <a:ext uri="{FF2B5EF4-FFF2-40B4-BE49-F238E27FC236}">
                <a16:creationId xmlns:a16="http://schemas.microsoft.com/office/drawing/2014/main" id="{5C51E0E9-85F0-7D0F-DBB9-89031CC1829C}"/>
              </a:ext>
            </a:extLst>
          </p:cNvPr>
          <p:cNvSpPr>
            <a:spLocks noChangeArrowheads="1"/>
          </p:cNvSpPr>
          <p:nvPr/>
        </p:nvSpPr>
        <p:spPr bwMode="auto">
          <a:xfrm>
            <a:off x="30009832" y="3967676"/>
            <a:ext cx="12087725" cy="17169981"/>
          </a:xfrm>
          <a:prstGeom prst="flowChartAlternateProcess">
            <a:avLst/>
          </a:prstGeom>
          <a:solidFill>
            <a:schemeClr val="bg1"/>
          </a:solidFill>
          <a:ln w="9525">
            <a:solidFill>
              <a:schemeClr val="tx1"/>
            </a:solidFill>
            <a:round/>
            <a:headEnd/>
            <a:tailEnd/>
          </a:ln>
          <a:effectLst>
            <a:outerShdw blurRad="63500" dist="38100" dir="2700000">
              <a:srgbClr val="000000">
                <a:alpha val="40000"/>
              </a:srgbClr>
            </a:outerShdw>
          </a:effectLst>
        </p:spPr>
        <p:txBody>
          <a:bodyPr lIns="74397" tIns="37198" rIns="74397" bIns="37198" anchor="t"/>
          <a:lstStyle/>
          <a:p>
            <a:pPr algn="ctr"/>
            <a:r>
              <a:rPr lang="en-US" sz="4600" b="1" dirty="0">
                <a:latin typeface="Arial"/>
                <a:ea typeface="ＭＳ Ｐゴシック"/>
                <a:cs typeface="Arial"/>
              </a:rPr>
              <a:t>Results</a:t>
            </a:r>
            <a:endParaRPr lang="en-US" dirty="0">
              <a:cs typeface="Arial" charset="0"/>
            </a:endParaRPr>
          </a:p>
          <a:p>
            <a:pPr algn="just"/>
            <a:endParaRPr lang="en-US" sz="650" b="1" dirty="0">
              <a:cs typeface="Arial"/>
            </a:endParaRPr>
          </a:p>
          <a:p>
            <a:pPr algn="ctr"/>
            <a:r>
              <a:rPr lang="en-US" sz="4600" b="1" dirty="0">
                <a:latin typeface="Arial"/>
                <a:ea typeface="ＭＳ Ｐゴシック"/>
                <a:cs typeface="Arial"/>
              </a:rPr>
              <a:t> </a:t>
            </a:r>
            <a:r>
              <a:rPr lang="en-US" sz="3200" b="1" dirty="0">
                <a:latin typeface="Arial"/>
                <a:ea typeface="ＭＳ Ｐゴシック"/>
                <a:cs typeface="Arial"/>
              </a:rPr>
              <a:t>Performance of Moisture Predicting CNN using Spectrograms and Moisture Probe Testing Data</a:t>
            </a:r>
            <a:endParaRPr lang="en-US" sz="3200" b="1" dirty="0">
              <a:cs typeface="Arial"/>
            </a:endParaRPr>
          </a:p>
        </p:txBody>
      </p:sp>
      <p:pic>
        <p:nvPicPr>
          <p:cNvPr id="27" name="Picture 26" descr="A drone flying over a field&#10;&#10;Description automatically generated">
            <a:extLst>
              <a:ext uri="{FF2B5EF4-FFF2-40B4-BE49-F238E27FC236}">
                <a16:creationId xmlns:a16="http://schemas.microsoft.com/office/drawing/2014/main" id="{820FF9D8-55C3-F6DE-C968-FCA6EB75FAC6}"/>
              </a:ext>
            </a:extLst>
          </p:cNvPr>
          <p:cNvPicPr>
            <a:picLocks noChangeAspect="1"/>
          </p:cNvPicPr>
          <p:nvPr/>
        </p:nvPicPr>
        <p:blipFill>
          <a:blip r:embed="rId9"/>
          <a:stretch>
            <a:fillRect/>
          </a:stretch>
        </p:blipFill>
        <p:spPr>
          <a:xfrm>
            <a:off x="3838829" y="6532607"/>
            <a:ext cx="8154895" cy="7600678"/>
          </a:xfrm>
          <a:prstGeom prst="rect">
            <a:avLst/>
          </a:prstGeom>
        </p:spPr>
      </p:pic>
      <p:sp>
        <p:nvSpPr>
          <p:cNvPr id="35" name="AutoShape 38">
            <a:extLst>
              <a:ext uri="{FF2B5EF4-FFF2-40B4-BE49-F238E27FC236}">
                <a16:creationId xmlns:a16="http://schemas.microsoft.com/office/drawing/2014/main" id="{E3EF8079-A16E-36DA-366D-2A9347F3014C}"/>
              </a:ext>
            </a:extLst>
          </p:cNvPr>
          <p:cNvSpPr>
            <a:spLocks noChangeArrowheads="1"/>
          </p:cNvSpPr>
          <p:nvPr/>
        </p:nvSpPr>
        <p:spPr bwMode="auto">
          <a:xfrm>
            <a:off x="30131300" y="25350104"/>
            <a:ext cx="11966258" cy="7122573"/>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4397" tIns="37198" rIns="74397" bIns="37198" anchor="t"/>
          <a:lstStyle>
            <a:defPPr>
              <a:defRPr lang="en-US"/>
            </a:defPPr>
            <a:lvl1pPr algn="l" defTabSz="2056988" rtl="0" fontAlgn="base">
              <a:spcBef>
                <a:spcPct val="0"/>
              </a:spcBef>
              <a:spcAft>
                <a:spcPct val="0"/>
              </a:spcAft>
              <a:defRPr kern="1200">
                <a:solidFill>
                  <a:schemeClr val="tx1"/>
                </a:solidFill>
                <a:latin typeface="Arial" charset="0"/>
                <a:ea typeface="ＭＳ Ｐゴシック" pitchFamily="34" charset="-128"/>
                <a:cs typeface="+mn-cs"/>
              </a:defRPr>
            </a:lvl1pPr>
            <a:lvl2pPr marL="2056988" algn="l" defTabSz="2056988" rtl="0" fontAlgn="base">
              <a:spcBef>
                <a:spcPct val="0"/>
              </a:spcBef>
              <a:spcAft>
                <a:spcPct val="0"/>
              </a:spcAft>
              <a:defRPr kern="1200">
                <a:solidFill>
                  <a:schemeClr val="tx1"/>
                </a:solidFill>
                <a:latin typeface="Arial" charset="0"/>
                <a:ea typeface="ＭＳ Ｐゴシック" pitchFamily="34" charset="-128"/>
                <a:cs typeface="+mn-cs"/>
              </a:defRPr>
            </a:lvl2pPr>
            <a:lvl3pPr marL="4113974" algn="l" defTabSz="2056988" rtl="0" fontAlgn="base">
              <a:spcBef>
                <a:spcPct val="0"/>
              </a:spcBef>
              <a:spcAft>
                <a:spcPct val="0"/>
              </a:spcAft>
              <a:defRPr kern="1200">
                <a:solidFill>
                  <a:schemeClr val="tx1"/>
                </a:solidFill>
                <a:latin typeface="Arial" charset="0"/>
                <a:ea typeface="ＭＳ Ｐゴシック" pitchFamily="34" charset="-128"/>
                <a:cs typeface="+mn-cs"/>
              </a:defRPr>
            </a:lvl3pPr>
            <a:lvl4pPr marL="6170959" algn="l" defTabSz="2056988" rtl="0" fontAlgn="base">
              <a:spcBef>
                <a:spcPct val="0"/>
              </a:spcBef>
              <a:spcAft>
                <a:spcPct val="0"/>
              </a:spcAft>
              <a:defRPr kern="1200">
                <a:solidFill>
                  <a:schemeClr val="tx1"/>
                </a:solidFill>
                <a:latin typeface="Arial" charset="0"/>
                <a:ea typeface="ＭＳ Ｐゴシック" pitchFamily="34" charset="-128"/>
                <a:cs typeface="+mn-cs"/>
              </a:defRPr>
            </a:lvl4pPr>
            <a:lvl5pPr marL="8227951" algn="l" defTabSz="2056988" rtl="0" fontAlgn="base">
              <a:spcBef>
                <a:spcPct val="0"/>
              </a:spcBef>
              <a:spcAft>
                <a:spcPct val="0"/>
              </a:spcAft>
              <a:defRPr kern="1200">
                <a:solidFill>
                  <a:schemeClr val="tx1"/>
                </a:solidFill>
                <a:latin typeface="Arial" charset="0"/>
                <a:ea typeface="ＭＳ Ｐゴシック" pitchFamily="34" charset="-128"/>
                <a:cs typeface="+mn-cs"/>
              </a:defRPr>
            </a:lvl5pPr>
            <a:lvl6pPr marL="10284940" algn="l" defTabSz="4113974" rtl="0" eaLnBrk="1" latinLnBrk="0" hangingPunct="1">
              <a:defRPr kern="1200">
                <a:solidFill>
                  <a:schemeClr val="tx1"/>
                </a:solidFill>
                <a:latin typeface="Arial" charset="0"/>
                <a:ea typeface="ＭＳ Ｐゴシック" pitchFamily="34" charset="-128"/>
                <a:cs typeface="+mn-cs"/>
              </a:defRPr>
            </a:lvl6pPr>
            <a:lvl7pPr marL="12341927" algn="l" defTabSz="4113974" rtl="0" eaLnBrk="1" latinLnBrk="0" hangingPunct="1">
              <a:defRPr kern="1200">
                <a:solidFill>
                  <a:schemeClr val="tx1"/>
                </a:solidFill>
                <a:latin typeface="Arial" charset="0"/>
                <a:ea typeface="ＭＳ Ｐゴシック" pitchFamily="34" charset="-128"/>
                <a:cs typeface="+mn-cs"/>
              </a:defRPr>
            </a:lvl7pPr>
            <a:lvl8pPr marL="14398914" algn="l" defTabSz="4113974" rtl="0" eaLnBrk="1" latinLnBrk="0" hangingPunct="1">
              <a:defRPr kern="1200">
                <a:solidFill>
                  <a:schemeClr val="tx1"/>
                </a:solidFill>
                <a:latin typeface="Arial" charset="0"/>
                <a:ea typeface="ＭＳ Ｐゴシック" pitchFamily="34" charset="-128"/>
                <a:cs typeface="+mn-cs"/>
              </a:defRPr>
            </a:lvl8pPr>
            <a:lvl9pPr marL="16455901" algn="l" defTabSz="4113974" rtl="0" eaLnBrk="1" latinLnBrk="0" hangingPunct="1">
              <a:defRPr kern="1200">
                <a:solidFill>
                  <a:schemeClr val="tx1"/>
                </a:solidFill>
                <a:latin typeface="Arial" charset="0"/>
                <a:ea typeface="ＭＳ Ｐゴシック" pitchFamily="34" charset="-128"/>
                <a:cs typeface="+mn-cs"/>
              </a:defRPr>
            </a:lvl9pPr>
          </a:lstStyle>
          <a:p>
            <a:pPr algn="ctr"/>
            <a:r>
              <a:rPr lang="en-US" sz="4600" b="1">
                <a:latin typeface="Arial"/>
                <a:ea typeface="ＭＳ Ｐゴシック"/>
                <a:cs typeface="Arial"/>
              </a:rPr>
              <a:t>Acknowledgements</a:t>
            </a:r>
            <a:endParaRPr lang="en-US" sz="2800">
              <a:latin typeface="Arial"/>
              <a:ea typeface="ＭＳ Ｐゴシック"/>
              <a:cs typeface="Arial"/>
            </a:endParaRPr>
          </a:p>
          <a:p>
            <a:pPr marL="342913" indent="-342913" algn="ctr">
              <a:buFont typeface="Arial"/>
              <a:buChar char="•"/>
            </a:pPr>
            <a:r>
              <a:rPr lang="en-US" sz="2800">
                <a:latin typeface="Times New Roman"/>
                <a:ea typeface="ＭＳ Ｐゴシック"/>
                <a:cs typeface="Times New Roman"/>
              </a:rPr>
              <a:t>Our research was funded by the USDA</a:t>
            </a:r>
          </a:p>
        </p:txBody>
      </p:sp>
      <p:sp>
        <p:nvSpPr>
          <p:cNvPr id="14" name="AutoShape 17">
            <a:extLst>
              <a:ext uri="{FF2B5EF4-FFF2-40B4-BE49-F238E27FC236}">
                <a16:creationId xmlns:a16="http://schemas.microsoft.com/office/drawing/2014/main" id="{B2E01E4B-2757-736D-739D-A56DEA4B38D8}"/>
              </a:ext>
            </a:extLst>
          </p:cNvPr>
          <p:cNvSpPr>
            <a:spLocks noChangeArrowheads="1"/>
          </p:cNvSpPr>
          <p:nvPr/>
        </p:nvSpPr>
        <p:spPr bwMode="auto">
          <a:xfrm>
            <a:off x="15370976" y="26443376"/>
            <a:ext cx="12713579" cy="5900887"/>
          </a:xfrm>
          <a:prstGeom prst="flowChartAlternateProcess">
            <a:avLst/>
          </a:prstGeom>
          <a:solidFill>
            <a:schemeClr val="bg1"/>
          </a:solidFill>
          <a:ln w="9525">
            <a:solidFill>
              <a:schemeClr val="tx1"/>
            </a:solidFill>
            <a:round/>
            <a:headEnd/>
            <a:tailEnd/>
          </a:ln>
          <a:effectLst>
            <a:outerShdw blurRad="63500" dist="38100" dir="2700000">
              <a:srgbClr val="000000">
                <a:alpha val="40000"/>
              </a:srgbClr>
            </a:outerShdw>
          </a:effectLst>
        </p:spPr>
        <p:txBody>
          <a:bodyPr lIns="74397" tIns="37198" rIns="74397" bIns="37198" anchor="t"/>
          <a:lstStyle/>
          <a:p>
            <a:pPr algn="ctr"/>
            <a:r>
              <a:rPr lang="en-US" sz="4600" b="1">
                <a:latin typeface="Arial"/>
                <a:ea typeface="ＭＳ Ｐゴシック"/>
                <a:cs typeface="Arial"/>
              </a:rPr>
              <a:t>Analysis Method</a:t>
            </a:r>
            <a:endParaRPr lang="en-US" sz="4600" b="1">
              <a:cs typeface="Arial" charset="0"/>
            </a:endParaRPr>
          </a:p>
          <a:p>
            <a:pPr algn="just"/>
            <a:endParaRPr lang="en-US" sz="650" b="1">
              <a:cs typeface="Arial"/>
            </a:endParaRPr>
          </a:p>
          <a:p>
            <a:pPr algn="ctr"/>
            <a:r>
              <a:rPr lang="en-US" sz="3200" b="1">
                <a:latin typeface="Calibri"/>
                <a:ea typeface="ＭＳ Ｐゴシック"/>
                <a:cs typeface="Arial"/>
              </a:rPr>
              <a:t>CNN Layers for Moisture prediction through radar data.</a:t>
            </a:r>
          </a:p>
        </p:txBody>
      </p:sp>
      <p:sp>
        <p:nvSpPr>
          <p:cNvPr id="20" name="TextBox 19">
            <a:extLst>
              <a:ext uri="{FF2B5EF4-FFF2-40B4-BE49-F238E27FC236}">
                <a16:creationId xmlns:a16="http://schemas.microsoft.com/office/drawing/2014/main" id="{046F2F1E-FDEB-C668-348A-0E44B218EFBC}"/>
              </a:ext>
            </a:extLst>
          </p:cNvPr>
          <p:cNvSpPr txBox="1"/>
          <p:nvPr/>
        </p:nvSpPr>
        <p:spPr>
          <a:xfrm>
            <a:off x="9293550" y="23780444"/>
            <a:ext cx="411963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latin typeface="Calibri"/>
                <a:ea typeface="ＭＳ Ｐゴシック"/>
                <a:cs typeface="Arial"/>
              </a:rPr>
              <a:t>Creation of Root-Zone Moisture Map for Farmers</a:t>
            </a:r>
            <a:endParaRPr lang="en-US" dirty="0"/>
          </a:p>
        </p:txBody>
      </p:sp>
      <p:sp>
        <p:nvSpPr>
          <p:cNvPr id="22" name="Arrow: Right 21">
            <a:extLst>
              <a:ext uri="{FF2B5EF4-FFF2-40B4-BE49-F238E27FC236}">
                <a16:creationId xmlns:a16="http://schemas.microsoft.com/office/drawing/2014/main" id="{5DB86ECB-211C-A468-3737-648E5FF2A5A3}"/>
              </a:ext>
            </a:extLst>
          </p:cNvPr>
          <p:cNvSpPr/>
          <p:nvPr/>
        </p:nvSpPr>
        <p:spPr>
          <a:xfrm>
            <a:off x="8116514" y="19346585"/>
            <a:ext cx="1032920" cy="1601896"/>
          </a:xfrm>
          <a:prstGeom prst="rightArrow">
            <a:avLst/>
          </a:prstGeom>
          <a:solidFill>
            <a:srgbClr val="ED7D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5B90403-F1D1-910F-1A23-14E3D0131223}"/>
              </a:ext>
            </a:extLst>
          </p:cNvPr>
          <p:cNvSpPr txBox="1"/>
          <p:nvPr/>
        </p:nvSpPr>
        <p:spPr>
          <a:xfrm>
            <a:off x="22550600" y="14955499"/>
            <a:ext cx="490277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ＭＳ Ｐゴシック"/>
                <a:cs typeface="Arial"/>
              </a:rPr>
              <a:t>Moisture Probe to measure ground moisture </a:t>
            </a:r>
            <a:endParaRPr lang="en-US"/>
          </a:p>
        </p:txBody>
      </p:sp>
      <p:sp>
        <p:nvSpPr>
          <p:cNvPr id="38" name="TextBox 37">
            <a:extLst>
              <a:ext uri="{FF2B5EF4-FFF2-40B4-BE49-F238E27FC236}">
                <a16:creationId xmlns:a16="http://schemas.microsoft.com/office/drawing/2014/main" id="{49E93364-8F65-2058-6D6B-64F717022A20}"/>
              </a:ext>
            </a:extLst>
          </p:cNvPr>
          <p:cNvSpPr txBox="1"/>
          <p:nvPr/>
        </p:nvSpPr>
        <p:spPr>
          <a:xfrm>
            <a:off x="15719485" y="14911446"/>
            <a:ext cx="70312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ＭＳ Ｐゴシック"/>
                <a:cs typeface="Arial"/>
              </a:rPr>
              <a:t>Drone-based GPR Simulator Setup</a:t>
            </a:r>
            <a:endParaRPr lang="en-US"/>
          </a:p>
        </p:txBody>
      </p:sp>
      <p:sp>
        <p:nvSpPr>
          <p:cNvPr id="39" name="TextBox 38">
            <a:extLst>
              <a:ext uri="{FF2B5EF4-FFF2-40B4-BE49-F238E27FC236}">
                <a16:creationId xmlns:a16="http://schemas.microsoft.com/office/drawing/2014/main" id="{8C685829-271B-FA14-D013-DC44C35647CA}"/>
              </a:ext>
            </a:extLst>
          </p:cNvPr>
          <p:cNvSpPr txBox="1"/>
          <p:nvPr/>
        </p:nvSpPr>
        <p:spPr>
          <a:xfrm>
            <a:off x="15646698" y="18320087"/>
            <a:ext cx="343251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ＭＳ Ｐゴシック"/>
                <a:cs typeface="Arial"/>
              </a:rPr>
              <a:t>Waveform of Transmitted Signal</a:t>
            </a:r>
          </a:p>
          <a:p>
            <a:pPr algn="ctr"/>
            <a:r>
              <a:rPr lang="en-US" sz="3200" b="1">
                <a:latin typeface="Calibri"/>
                <a:ea typeface="ＭＳ Ｐゴシック"/>
                <a:cs typeface="Arial"/>
              </a:rPr>
              <a:t>SFCW from </a:t>
            </a:r>
          </a:p>
          <a:p>
            <a:pPr algn="ctr"/>
            <a:r>
              <a:rPr lang="en-US" sz="3200" b="1">
                <a:latin typeface="Calibri"/>
                <a:ea typeface="ＭＳ Ｐゴシック"/>
                <a:cs typeface="Arial"/>
              </a:rPr>
              <a:t>400MHz to 1.2 GHz. (Vector Signal Generator VSG25A)</a:t>
            </a:r>
            <a:endParaRPr lang="en-US" sz="3200" b="1">
              <a:latin typeface="Calibri"/>
              <a:cs typeface="Arial"/>
            </a:endParaRPr>
          </a:p>
        </p:txBody>
      </p:sp>
      <p:sp>
        <p:nvSpPr>
          <p:cNvPr id="40" name="TextBox 39">
            <a:extLst>
              <a:ext uri="{FF2B5EF4-FFF2-40B4-BE49-F238E27FC236}">
                <a16:creationId xmlns:a16="http://schemas.microsoft.com/office/drawing/2014/main" id="{701AB261-BF81-B083-0C6D-2462253D0544}"/>
              </a:ext>
            </a:extLst>
          </p:cNvPr>
          <p:cNvSpPr txBox="1"/>
          <p:nvPr/>
        </p:nvSpPr>
        <p:spPr>
          <a:xfrm>
            <a:off x="15808102" y="23258235"/>
            <a:ext cx="369754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ＭＳ Ｐゴシック"/>
                <a:cs typeface="Arial"/>
              </a:rPr>
              <a:t>Spectrum of Received Signals</a:t>
            </a:r>
            <a:endParaRPr lang="en-US">
              <a:cs typeface="Arial" charset="0"/>
            </a:endParaRPr>
          </a:p>
          <a:p>
            <a:pPr algn="ctr"/>
            <a:r>
              <a:rPr lang="en-US" sz="3200" b="1">
                <a:latin typeface="Calibri"/>
                <a:ea typeface="ＭＳ Ｐゴシック"/>
                <a:cs typeface="Arial"/>
              </a:rPr>
              <a:t>(Real Time Spectrum Analyzer SA44B)</a:t>
            </a:r>
          </a:p>
        </p:txBody>
      </p:sp>
      <p:pic>
        <p:nvPicPr>
          <p:cNvPr id="41" name="Picture 40" descr="A red line graph with numbers&#10;&#10;Description automatically generated">
            <a:extLst>
              <a:ext uri="{FF2B5EF4-FFF2-40B4-BE49-F238E27FC236}">
                <a16:creationId xmlns:a16="http://schemas.microsoft.com/office/drawing/2014/main" id="{E9844D1A-60CE-6BAF-C2E7-B726F451388F}"/>
              </a:ext>
            </a:extLst>
          </p:cNvPr>
          <p:cNvPicPr>
            <a:picLocks noChangeAspect="1"/>
          </p:cNvPicPr>
          <p:nvPr/>
        </p:nvPicPr>
        <p:blipFill>
          <a:blip r:embed="rId10"/>
          <a:stretch>
            <a:fillRect/>
          </a:stretch>
        </p:blipFill>
        <p:spPr>
          <a:xfrm>
            <a:off x="21103428" y="17525180"/>
            <a:ext cx="5977292" cy="2086778"/>
          </a:xfrm>
          <a:prstGeom prst="rect">
            <a:avLst/>
          </a:prstGeom>
        </p:spPr>
      </p:pic>
      <p:sp>
        <p:nvSpPr>
          <p:cNvPr id="4" name="Arrow: Right 3">
            <a:extLst>
              <a:ext uri="{FF2B5EF4-FFF2-40B4-BE49-F238E27FC236}">
                <a16:creationId xmlns:a16="http://schemas.microsoft.com/office/drawing/2014/main" id="{705AE4A2-D72F-92E4-3CCF-04662F06F591}"/>
              </a:ext>
            </a:extLst>
          </p:cNvPr>
          <p:cNvSpPr/>
          <p:nvPr/>
        </p:nvSpPr>
        <p:spPr>
          <a:xfrm>
            <a:off x="19043369" y="18914659"/>
            <a:ext cx="1032920" cy="1601896"/>
          </a:xfrm>
          <a:prstGeom prst="rightArrow">
            <a:avLst/>
          </a:prstGeom>
          <a:solidFill>
            <a:srgbClr val="ED7D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0D0C51A-38A1-FECA-8795-FC42B9EE3401}"/>
              </a:ext>
            </a:extLst>
          </p:cNvPr>
          <p:cNvSpPr/>
          <p:nvPr/>
        </p:nvSpPr>
        <p:spPr>
          <a:xfrm>
            <a:off x="19568780" y="23636103"/>
            <a:ext cx="1032920" cy="1601896"/>
          </a:xfrm>
          <a:prstGeom prst="rightArrow">
            <a:avLst/>
          </a:prstGeom>
          <a:solidFill>
            <a:srgbClr val="ED7D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AutoShape 36">
            <a:extLst>
              <a:ext uri="{FF2B5EF4-FFF2-40B4-BE49-F238E27FC236}">
                <a16:creationId xmlns:a16="http://schemas.microsoft.com/office/drawing/2014/main" id="{D7A22FC7-7CE7-3BF1-2F5D-8A59A141E82F}"/>
              </a:ext>
            </a:extLst>
          </p:cNvPr>
          <p:cNvSpPr>
            <a:spLocks noChangeArrowheads="1"/>
          </p:cNvSpPr>
          <p:nvPr/>
        </p:nvSpPr>
        <p:spPr bwMode="auto">
          <a:xfrm>
            <a:off x="30003710" y="21394982"/>
            <a:ext cx="12093847" cy="3571996"/>
          </a:xfrm>
          <a:prstGeom prst="roundRect">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4397" tIns="37198" rIns="74397" bIns="37198" anchor="t"/>
          <a:lstStyle/>
          <a:p>
            <a:pPr algn="ctr"/>
            <a:r>
              <a:rPr lang="en-US" sz="4600" b="1" dirty="0">
                <a:latin typeface="Arial"/>
                <a:ea typeface="ＭＳ Ｐゴシック"/>
                <a:cs typeface="Arial"/>
              </a:rPr>
              <a:t>Future Works</a:t>
            </a:r>
            <a:endParaRPr lang="en-US" dirty="0">
              <a:cs typeface="Arial"/>
            </a:endParaRPr>
          </a:p>
          <a:p>
            <a:pPr marL="685826" indent="-685826">
              <a:buFont typeface="Arial"/>
              <a:buChar char="•"/>
            </a:pPr>
            <a:r>
              <a:rPr lang="en-US" sz="3200" b="1" dirty="0">
                <a:latin typeface="Arial"/>
                <a:ea typeface="ＭＳ Ｐゴシック"/>
                <a:cs typeface="Arial"/>
              </a:rPr>
              <a:t>Enrich Limited Moisture Probe and SFCW Dataset by measuring grounds with different textures to train a model with better prediction accuracy.</a:t>
            </a:r>
            <a:endParaRPr lang="en-US" sz="3200" b="1" dirty="0">
              <a:cs typeface="Arial"/>
            </a:endParaRPr>
          </a:p>
          <a:p>
            <a:pPr marL="685826" indent="-685826">
              <a:buFont typeface="Arial"/>
              <a:buChar char="•"/>
            </a:pPr>
            <a:r>
              <a:rPr lang="en-US" sz="3200" b="1" dirty="0">
                <a:latin typeface="Arial"/>
                <a:ea typeface="ＭＳ Ｐゴシック"/>
                <a:cs typeface="Arial"/>
              </a:rPr>
              <a:t>Use unsupervised ML methods to extract more features.</a:t>
            </a:r>
            <a:endParaRPr lang="en-US" sz="3200" b="1" dirty="0">
              <a:cs typeface="Arial"/>
            </a:endParaRPr>
          </a:p>
          <a:p>
            <a:pPr marL="685826" indent="-685826">
              <a:buFont typeface="Arial"/>
              <a:buChar char="•"/>
            </a:pPr>
            <a:r>
              <a:rPr lang="en-US" sz="3200" b="1" dirty="0" err="1">
                <a:latin typeface="Arial"/>
                <a:ea typeface="ＭＳ Ｐゴシック"/>
                <a:cs typeface="Arial"/>
              </a:rPr>
              <a:t>SoilX</a:t>
            </a:r>
            <a:r>
              <a:rPr lang="en-US" sz="3200" b="1" dirty="0">
                <a:latin typeface="Arial"/>
                <a:ea typeface="ＭＳ Ｐゴシック"/>
                <a:cs typeface="Arial"/>
              </a:rPr>
              <a:t> is offering MQPs during all terms of 2024/25</a:t>
            </a:r>
            <a:endParaRPr lang="en-US" sz="3200" b="1" dirty="0">
              <a:cs typeface="Arial"/>
            </a:endParaRPr>
          </a:p>
          <a:p>
            <a:pPr marL="685826" indent="-685826">
              <a:buFont typeface="Arial"/>
              <a:buChar char="•"/>
            </a:pPr>
            <a:endParaRPr lang="en-US" sz="2800" b="1" dirty="0">
              <a:cs typeface="Arial"/>
            </a:endParaRPr>
          </a:p>
          <a:p>
            <a:pPr marL="685826" indent="-685826">
              <a:buFont typeface="Arial"/>
              <a:buChar char="•"/>
            </a:pPr>
            <a:endParaRPr lang="en-US" sz="4600" b="1" dirty="0">
              <a:cs typeface="Arial"/>
            </a:endParaRPr>
          </a:p>
          <a:p>
            <a:endParaRPr lang="en-US" sz="4600" b="1" dirty="0">
              <a:cs typeface="Arial"/>
            </a:endParaRPr>
          </a:p>
          <a:p>
            <a:endParaRPr lang="en-US" sz="4600" b="1" dirty="0">
              <a:cs typeface="Arial"/>
            </a:endParaRPr>
          </a:p>
          <a:p>
            <a:endParaRPr lang="en-US" sz="4600" b="1" dirty="0">
              <a:cs typeface="Arial"/>
            </a:endParaRPr>
          </a:p>
        </p:txBody>
      </p:sp>
      <p:pic>
        <p:nvPicPr>
          <p:cNvPr id="3" name="Picture 2" descr="A drone flying over a field&#10;&#10;Description automatically generated">
            <a:extLst>
              <a:ext uri="{FF2B5EF4-FFF2-40B4-BE49-F238E27FC236}">
                <a16:creationId xmlns:a16="http://schemas.microsoft.com/office/drawing/2014/main" id="{282A2D3A-2A53-369B-F0A0-7C95D155B859}"/>
              </a:ext>
            </a:extLst>
          </p:cNvPr>
          <p:cNvPicPr>
            <a:picLocks noChangeAspect="1"/>
          </p:cNvPicPr>
          <p:nvPr/>
        </p:nvPicPr>
        <p:blipFill>
          <a:blip r:embed="rId11"/>
          <a:stretch>
            <a:fillRect/>
          </a:stretch>
        </p:blipFill>
        <p:spPr>
          <a:xfrm>
            <a:off x="2759738" y="17854910"/>
            <a:ext cx="5140991" cy="4585246"/>
          </a:xfrm>
          <a:prstGeom prst="rect">
            <a:avLst/>
          </a:prstGeom>
        </p:spPr>
      </p:pic>
      <p:pic>
        <p:nvPicPr>
          <p:cNvPr id="24" name="Picture 23" descr="A cross section of a plant&#10;&#10;Description automatically generated">
            <a:extLst>
              <a:ext uri="{FF2B5EF4-FFF2-40B4-BE49-F238E27FC236}">
                <a16:creationId xmlns:a16="http://schemas.microsoft.com/office/drawing/2014/main" id="{99FF393C-8C3F-2E48-0A4C-5E3C3D5D369D}"/>
              </a:ext>
            </a:extLst>
          </p:cNvPr>
          <p:cNvPicPr>
            <a:picLocks noChangeAspect="1"/>
          </p:cNvPicPr>
          <p:nvPr/>
        </p:nvPicPr>
        <p:blipFill>
          <a:blip r:embed="rId12"/>
          <a:stretch>
            <a:fillRect/>
          </a:stretch>
        </p:blipFill>
        <p:spPr>
          <a:xfrm>
            <a:off x="9723788" y="20398515"/>
            <a:ext cx="3576608" cy="3392127"/>
          </a:xfrm>
          <a:prstGeom prst="rect">
            <a:avLst/>
          </a:prstGeom>
        </p:spPr>
      </p:pic>
      <p:pic>
        <p:nvPicPr>
          <p:cNvPr id="25" name="Picture 24" descr="A blue sign with white text and red arrow&#10;&#10;Description automatically generated">
            <a:extLst>
              <a:ext uri="{FF2B5EF4-FFF2-40B4-BE49-F238E27FC236}">
                <a16:creationId xmlns:a16="http://schemas.microsoft.com/office/drawing/2014/main" id="{D684C1C7-D5E9-9A40-6E3D-FA21CF1733E7}"/>
              </a:ext>
            </a:extLst>
          </p:cNvPr>
          <p:cNvPicPr>
            <a:picLocks noChangeAspect="1"/>
          </p:cNvPicPr>
          <p:nvPr/>
        </p:nvPicPr>
        <p:blipFill>
          <a:blip r:embed="rId13"/>
          <a:stretch>
            <a:fillRect/>
          </a:stretch>
        </p:blipFill>
        <p:spPr>
          <a:xfrm>
            <a:off x="17342500" y="6128644"/>
            <a:ext cx="8721780" cy="2052170"/>
          </a:xfrm>
          <a:prstGeom prst="rect">
            <a:avLst/>
          </a:prstGeom>
        </p:spPr>
      </p:pic>
      <p:pic>
        <p:nvPicPr>
          <p:cNvPr id="31" name="Picture 30" descr="A diagram of a staircase&#10;&#10;Description automatically generated">
            <a:extLst>
              <a:ext uri="{FF2B5EF4-FFF2-40B4-BE49-F238E27FC236}">
                <a16:creationId xmlns:a16="http://schemas.microsoft.com/office/drawing/2014/main" id="{289271FA-1E16-0582-C72C-6202F972AC57}"/>
              </a:ext>
            </a:extLst>
          </p:cNvPr>
          <p:cNvPicPr>
            <a:picLocks noChangeAspect="1"/>
          </p:cNvPicPr>
          <p:nvPr/>
        </p:nvPicPr>
        <p:blipFill>
          <a:blip r:embed="rId14"/>
          <a:stretch>
            <a:fillRect/>
          </a:stretch>
        </p:blipFill>
        <p:spPr>
          <a:xfrm>
            <a:off x="21172605" y="19663248"/>
            <a:ext cx="5625303" cy="2675805"/>
          </a:xfrm>
          <a:prstGeom prst="rect">
            <a:avLst/>
          </a:prstGeom>
        </p:spPr>
      </p:pic>
      <p:pic>
        <p:nvPicPr>
          <p:cNvPr id="32" name="Picture 31" descr="A table with text and numbers&#10;&#10;Description automatically generated">
            <a:extLst>
              <a:ext uri="{FF2B5EF4-FFF2-40B4-BE49-F238E27FC236}">
                <a16:creationId xmlns:a16="http://schemas.microsoft.com/office/drawing/2014/main" id="{43C59707-8166-E4DB-3E2A-14610394B426}"/>
              </a:ext>
            </a:extLst>
          </p:cNvPr>
          <p:cNvPicPr>
            <a:picLocks noChangeAspect="1"/>
          </p:cNvPicPr>
          <p:nvPr/>
        </p:nvPicPr>
        <p:blipFill>
          <a:blip r:embed="rId15"/>
          <a:stretch>
            <a:fillRect/>
          </a:stretch>
        </p:blipFill>
        <p:spPr>
          <a:xfrm>
            <a:off x="16834436" y="28161682"/>
            <a:ext cx="9919057" cy="3759866"/>
          </a:xfrm>
          <a:prstGeom prst="rect">
            <a:avLst/>
          </a:prstGeom>
        </p:spPr>
      </p:pic>
      <p:pic>
        <p:nvPicPr>
          <p:cNvPr id="42" name="Picture 41" descr="A screen shot of a graph&#10;&#10;Description automatically generated">
            <a:extLst>
              <a:ext uri="{FF2B5EF4-FFF2-40B4-BE49-F238E27FC236}">
                <a16:creationId xmlns:a16="http://schemas.microsoft.com/office/drawing/2014/main" id="{EEAC0A33-B353-77C7-B318-03F8DD385B99}"/>
              </a:ext>
            </a:extLst>
          </p:cNvPr>
          <p:cNvPicPr>
            <a:picLocks noChangeAspect="1"/>
          </p:cNvPicPr>
          <p:nvPr/>
        </p:nvPicPr>
        <p:blipFill rotWithShape="1">
          <a:blip r:embed="rId16"/>
          <a:srcRect l="6725" t="5689" r="13213" b="3365"/>
          <a:stretch/>
        </p:blipFill>
        <p:spPr>
          <a:xfrm>
            <a:off x="21502147" y="22330734"/>
            <a:ext cx="5299531" cy="3668074"/>
          </a:xfrm>
          <a:prstGeom prst="rect">
            <a:avLst/>
          </a:prstGeom>
        </p:spPr>
      </p:pic>
      <p:pic>
        <p:nvPicPr>
          <p:cNvPr id="43" name="Picture 42">
            <a:extLst>
              <a:ext uri="{FF2B5EF4-FFF2-40B4-BE49-F238E27FC236}">
                <a16:creationId xmlns:a16="http://schemas.microsoft.com/office/drawing/2014/main" id="{B80F4967-1064-D5F8-8B27-2EB7BEFE2829}"/>
              </a:ext>
            </a:extLst>
          </p:cNvPr>
          <p:cNvPicPr>
            <a:picLocks noChangeAspect="1"/>
          </p:cNvPicPr>
          <p:nvPr/>
        </p:nvPicPr>
        <p:blipFill>
          <a:blip r:embed="rId17"/>
          <a:stretch>
            <a:fillRect/>
          </a:stretch>
        </p:blipFill>
        <p:spPr>
          <a:xfrm>
            <a:off x="32068156" y="6755456"/>
            <a:ext cx="8235137" cy="5577945"/>
          </a:xfrm>
          <a:prstGeom prst="rect">
            <a:avLst/>
          </a:prstGeom>
        </p:spPr>
      </p:pic>
      <p:pic>
        <p:nvPicPr>
          <p:cNvPr id="5" name="Picture 4" descr="A graph with blue dots and a red line&#10;&#10;Description automatically generated">
            <a:extLst>
              <a:ext uri="{FF2B5EF4-FFF2-40B4-BE49-F238E27FC236}">
                <a16:creationId xmlns:a16="http://schemas.microsoft.com/office/drawing/2014/main" id="{D3694EF7-2C83-3AD6-78BF-6860518CD84C}"/>
              </a:ext>
            </a:extLst>
          </p:cNvPr>
          <p:cNvPicPr>
            <a:picLocks noChangeAspect="1"/>
          </p:cNvPicPr>
          <p:nvPr/>
        </p:nvPicPr>
        <p:blipFill>
          <a:blip r:embed="rId18"/>
          <a:stretch>
            <a:fillRect/>
          </a:stretch>
        </p:blipFill>
        <p:spPr>
          <a:xfrm>
            <a:off x="32178757" y="13157733"/>
            <a:ext cx="8231481" cy="5810037"/>
          </a:xfrm>
          <a:prstGeom prst="rect">
            <a:avLst/>
          </a:prstGeom>
        </p:spPr>
      </p:pic>
      <p:sp>
        <p:nvSpPr>
          <p:cNvPr id="6" name="TextBox 5">
            <a:extLst>
              <a:ext uri="{FF2B5EF4-FFF2-40B4-BE49-F238E27FC236}">
                <a16:creationId xmlns:a16="http://schemas.microsoft.com/office/drawing/2014/main" id="{A0AEE281-680B-17DB-2007-CF3FA9C70BE9}"/>
              </a:ext>
            </a:extLst>
          </p:cNvPr>
          <p:cNvSpPr txBox="1"/>
          <p:nvPr/>
        </p:nvSpPr>
        <p:spPr>
          <a:xfrm rot="-5400000">
            <a:off x="21056338" y="23818263"/>
            <a:ext cx="7696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latin typeface="Arial"/>
                <a:ea typeface="ＭＳ Ｐゴシック"/>
                <a:cs typeface="Arial"/>
              </a:rPr>
              <a:t>(</a:t>
            </a:r>
            <a:r>
              <a:rPr lang="en-US" sz="1600" b="1" err="1">
                <a:latin typeface="Arial"/>
                <a:ea typeface="ＭＳ Ｐゴシック"/>
                <a:cs typeface="Arial"/>
              </a:rPr>
              <a:t>KHz</a:t>
            </a:r>
            <a:r>
              <a:rPr lang="en-US" sz="1600" b="1">
                <a:latin typeface="Arial"/>
                <a:ea typeface="ＭＳ Ｐゴシック"/>
                <a:cs typeface="Arial"/>
              </a:rPr>
              <a:t>)</a:t>
            </a:r>
            <a:endParaRPr lang="en-US" sz="1600" b="1">
              <a:cs typeface="Arial"/>
            </a:endParaRPr>
          </a:p>
        </p:txBody>
      </p:sp>
      <p:sp>
        <p:nvSpPr>
          <p:cNvPr id="13" name="TextBox 12">
            <a:extLst>
              <a:ext uri="{FF2B5EF4-FFF2-40B4-BE49-F238E27FC236}">
                <a16:creationId xmlns:a16="http://schemas.microsoft.com/office/drawing/2014/main" id="{0A01F7B1-FD01-CD58-04FD-0251E3034DCE}"/>
              </a:ext>
            </a:extLst>
          </p:cNvPr>
          <p:cNvSpPr txBox="1"/>
          <p:nvPr/>
        </p:nvSpPr>
        <p:spPr>
          <a:xfrm>
            <a:off x="31679964" y="12333401"/>
            <a:ext cx="93222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latin typeface="Calibri"/>
                <a:ea typeface="ＭＳ Ｐゴシック"/>
                <a:cs typeface="Arial"/>
              </a:rPr>
              <a:t>CNN Learning Capabilities shown by learning curve with limited training and testing datasets showing a balance between learning and generalization</a:t>
            </a:r>
            <a:endParaRPr lang="en-US" sz="2000" b="1" dirty="0">
              <a:latin typeface="Calibri"/>
              <a:cs typeface="Arial"/>
            </a:endParaRPr>
          </a:p>
        </p:txBody>
      </p:sp>
      <p:sp>
        <p:nvSpPr>
          <p:cNvPr id="18" name="TextBox 17">
            <a:extLst>
              <a:ext uri="{FF2B5EF4-FFF2-40B4-BE49-F238E27FC236}">
                <a16:creationId xmlns:a16="http://schemas.microsoft.com/office/drawing/2014/main" id="{780A0053-4402-7698-12BD-8939B86DFDEF}"/>
              </a:ext>
            </a:extLst>
          </p:cNvPr>
          <p:cNvSpPr txBox="1"/>
          <p:nvPr/>
        </p:nvSpPr>
        <p:spPr>
          <a:xfrm>
            <a:off x="31871485" y="19242945"/>
            <a:ext cx="908937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dirty="0">
                <a:latin typeface="Calibri"/>
                <a:ea typeface="ＭＳ Ｐゴシック"/>
                <a:cs typeface="Arial"/>
              </a:rPr>
              <a:t>QQ Plot of Residuals showing the distribution of error terms from the predictions of a CNN trained on a limited dataset. The alignment with the red line indicates that the residuals closely follow a normal distribution.</a:t>
            </a:r>
            <a:endParaRPr lang="en-US" sz="2400" b="1" dirty="0">
              <a:latin typeface="Calibri"/>
              <a:cs typeface="Arial" charset="0"/>
            </a:endParaRPr>
          </a:p>
        </p:txBody>
      </p:sp>
      <p:pic>
        <p:nvPicPr>
          <p:cNvPr id="11" name="Picture 10" descr="Allen Cheung - SoilX - Worcester Polytechnic Institute | LinkedIn">
            <a:extLst>
              <a:ext uri="{FF2B5EF4-FFF2-40B4-BE49-F238E27FC236}">
                <a16:creationId xmlns:a16="http://schemas.microsoft.com/office/drawing/2014/main" id="{0C3B8ADA-531E-3EEA-981C-A422AB1E03F7}"/>
              </a:ext>
            </a:extLst>
          </p:cNvPr>
          <p:cNvPicPr>
            <a:picLocks noChangeAspect="1"/>
          </p:cNvPicPr>
          <p:nvPr/>
        </p:nvPicPr>
        <p:blipFill>
          <a:blip r:embed="rId19"/>
          <a:stretch>
            <a:fillRect/>
          </a:stretch>
        </p:blipFill>
        <p:spPr>
          <a:xfrm>
            <a:off x="37053725" y="27014263"/>
            <a:ext cx="4417010" cy="4515268"/>
          </a:xfrm>
          <a:prstGeom prst="rect">
            <a:avLst/>
          </a:prstGeom>
        </p:spPr>
      </p:pic>
      <p:sp>
        <p:nvSpPr>
          <p:cNvPr id="16" name="TextBox 15">
            <a:extLst>
              <a:ext uri="{FF2B5EF4-FFF2-40B4-BE49-F238E27FC236}">
                <a16:creationId xmlns:a16="http://schemas.microsoft.com/office/drawing/2014/main" id="{36521190-AF35-463D-24CC-34F592A529DB}"/>
              </a:ext>
            </a:extLst>
          </p:cNvPr>
          <p:cNvSpPr txBox="1"/>
          <p:nvPr/>
        </p:nvSpPr>
        <p:spPr>
          <a:xfrm>
            <a:off x="37093548" y="31476098"/>
            <a:ext cx="43373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ea typeface="ＭＳ Ｐゴシック"/>
                <a:cs typeface="Times New Roman"/>
              </a:rPr>
              <a:t>Allen Cheung for assisting with all drone flights</a:t>
            </a:r>
            <a:endParaRPr lang="en-US" dirty="0">
              <a:ea typeface="ＭＳ Ｐゴシック"/>
              <a:cs typeface="Arial" charset="0"/>
            </a:endParaRPr>
          </a:p>
        </p:txBody>
      </p:sp>
      <p:sp>
        <p:nvSpPr>
          <p:cNvPr id="26" name="TextBox 25">
            <a:extLst>
              <a:ext uri="{FF2B5EF4-FFF2-40B4-BE49-F238E27FC236}">
                <a16:creationId xmlns:a16="http://schemas.microsoft.com/office/drawing/2014/main" id="{C511463A-7030-1C88-1961-9E91841CAA56}"/>
              </a:ext>
            </a:extLst>
          </p:cNvPr>
          <p:cNvSpPr txBox="1"/>
          <p:nvPr/>
        </p:nvSpPr>
        <p:spPr>
          <a:xfrm>
            <a:off x="31207190" y="31444494"/>
            <a:ext cx="399920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ea typeface="ＭＳ Ｐゴシック"/>
                <a:cs typeface="Times New Roman"/>
              </a:rPr>
              <a:t>Saeed </a:t>
            </a:r>
            <a:r>
              <a:rPr lang="en-US" sz="2800" dirty="0" err="1">
                <a:latin typeface="Times New Roman"/>
                <a:ea typeface="ＭＳ Ｐゴシック"/>
                <a:cs typeface="Times New Roman"/>
              </a:rPr>
              <a:t>Haghniaz</a:t>
            </a:r>
            <a:r>
              <a:rPr lang="en-US" sz="2800" dirty="0">
                <a:latin typeface="Times New Roman"/>
                <a:ea typeface="ＭＳ Ｐゴシック"/>
                <a:cs typeface="Times New Roman"/>
              </a:rPr>
              <a:t> </a:t>
            </a:r>
            <a:r>
              <a:rPr lang="en-US" sz="2800" dirty="0" err="1">
                <a:latin typeface="Times New Roman"/>
                <a:ea typeface="ＭＳ Ｐゴシック"/>
                <a:cs typeface="Times New Roman"/>
              </a:rPr>
              <a:t>Jahromi</a:t>
            </a:r>
            <a:r>
              <a:rPr lang="en-US" sz="2800" dirty="0">
                <a:latin typeface="Times New Roman"/>
                <a:ea typeface="ＭＳ Ｐゴシック"/>
                <a:cs typeface="Times New Roman"/>
              </a:rPr>
              <a:t> for his mentorship</a:t>
            </a:r>
            <a:endParaRPr lang="en-US" dirty="0">
              <a:ea typeface="ＭＳ Ｐゴシック"/>
              <a:cs typeface="Arial" charset="0"/>
            </a:endParaRPr>
          </a:p>
        </p:txBody>
      </p:sp>
      <p:pic>
        <p:nvPicPr>
          <p:cNvPr id="28" name="Picture 27" descr="Team | Soilx">
            <a:extLst>
              <a:ext uri="{FF2B5EF4-FFF2-40B4-BE49-F238E27FC236}">
                <a16:creationId xmlns:a16="http://schemas.microsoft.com/office/drawing/2014/main" id="{7FC1B493-50B8-F5DB-053B-E50F2BD8CDE9}"/>
              </a:ext>
            </a:extLst>
          </p:cNvPr>
          <p:cNvPicPr>
            <a:picLocks noChangeAspect="1"/>
          </p:cNvPicPr>
          <p:nvPr/>
        </p:nvPicPr>
        <p:blipFill>
          <a:blip r:embed="rId20"/>
          <a:stretch>
            <a:fillRect/>
          </a:stretch>
        </p:blipFill>
        <p:spPr>
          <a:xfrm>
            <a:off x="31138920" y="26851512"/>
            <a:ext cx="4238769" cy="4482413"/>
          </a:xfrm>
          <a:prstGeom prst="rect">
            <a:avLst/>
          </a:prstGeom>
        </p:spPr>
      </p:pic>
      <p:pic>
        <p:nvPicPr>
          <p:cNvPr id="44" name="Picture 43" descr="A blue and white pattern&#10;&#10;Description automatically generated">
            <a:extLst>
              <a:ext uri="{FF2B5EF4-FFF2-40B4-BE49-F238E27FC236}">
                <a16:creationId xmlns:a16="http://schemas.microsoft.com/office/drawing/2014/main" id="{817D8DD3-5181-423C-406E-601FD79EE5E0}"/>
              </a:ext>
            </a:extLst>
          </p:cNvPr>
          <p:cNvPicPr>
            <a:picLocks noChangeAspect="1"/>
          </p:cNvPicPr>
          <p:nvPr/>
        </p:nvPicPr>
        <p:blipFill>
          <a:blip r:embed="rId21"/>
          <a:stretch>
            <a:fillRect/>
          </a:stretch>
        </p:blipFill>
        <p:spPr>
          <a:xfrm>
            <a:off x="9384079" y="17615749"/>
            <a:ext cx="3907826" cy="2951114"/>
          </a:xfrm>
          <a:prstGeom prst="rect">
            <a:avLst/>
          </a:prstGeom>
        </p:spPr>
      </p:pic>
      <p:pic>
        <p:nvPicPr>
          <p:cNvPr id="36" name="Picture 35">
            <a:extLst>
              <a:ext uri="{FF2B5EF4-FFF2-40B4-BE49-F238E27FC236}">
                <a16:creationId xmlns:a16="http://schemas.microsoft.com/office/drawing/2014/main" id="{3F12FDEE-EDB9-734F-3164-2776AF61BE2D}"/>
              </a:ext>
            </a:extLst>
          </p:cNvPr>
          <p:cNvPicPr>
            <a:picLocks noChangeAspect="1"/>
          </p:cNvPicPr>
          <p:nvPr/>
        </p:nvPicPr>
        <p:blipFill>
          <a:blip r:embed="rId22"/>
          <a:stretch>
            <a:fillRect/>
          </a:stretch>
        </p:blipFill>
        <p:spPr>
          <a:xfrm>
            <a:off x="5238346" y="26163603"/>
            <a:ext cx="5167262" cy="3230678"/>
          </a:xfrm>
          <a:prstGeom prst="rect">
            <a:avLst/>
          </a:prstGeom>
        </p:spPr>
      </p:pic>
    </p:spTree>
    <p:extLst>
      <p:ext uri="{BB962C8B-B14F-4D97-AF65-F5344CB8AC3E}">
        <p14:creationId xmlns:p14="http://schemas.microsoft.com/office/powerpoint/2010/main" val="2702103839"/>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wpi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0776f9d-29d1-4d1f-85f1-fe6b0606df2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3246A679234D546B5651AB1B84C05D3" ma:contentTypeVersion="8" ma:contentTypeDescription="Create a new document." ma:contentTypeScope="" ma:versionID="be045f617418b7f569f21eba33fd3366">
  <xsd:schema xmlns:xsd="http://www.w3.org/2001/XMLSchema" xmlns:xs="http://www.w3.org/2001/XMLSchema" xmlns:p="http://schemas.microsoft.com/office/2006/metadata/properties" xmlns:ns3="80776f9d-29d1-4d1f-85f1-fe6b0606df25" xmlns:ns4="ece84045-5d8d-4c8b-adb3-c41fb3578f59" targetNamespace="http://schemas.microsoft.com/office/2006/metadata/properties" ma:root="true" ma:fieldsID="a578008bd06d0f351ec203b888fe6603" ns3:_="" ns4:_="">
    <xsd:import namespace="80776f9d-29d1-4d1f-85f1-fe6b0606df25"/>
    <xsd:import namespace="ece84045-5d8d-4c8b-adb3-c41fb3578f5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776f9d-29d1-4d1f-85f1-fe6b0606df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ce84045-5d8d-4c8b-adb3-c41fb3578f5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1B322F-AC38-4396-A7A4-2448C6F6AC85}">
  <ds:schemaRefs>
    <ds:schemaRef ds:uri="80776f9d-29d1-4d1f-85f1-fe6b0606df25"/>
    <ds:schemaRef ds:uri="ece84045-5d8d-4c8b-adb3-c41fb3578f5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D6AA346-707E-4048-AF63-223BE0662BC3}">
  <ds:schemaRefs>
    <ds:schemaRef ds:uri="80776f9d-29d1-4d1f-85f1-fe6b0606df25"/>
    <ds:schemaRef ds:uri="ece84045-5d8d-4c8b-adb3-c41fb3578f5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9CF4F55-538A-4863-B5E7-3B64E1FC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314</Words>
  <Application>Microsoft Office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Arial</vt:lpstr>
      <vt:lpstr>Calibri</vt:lpstr>
      <vt:lpstr>Times New Roman</vt:lpstr>
      <vt:lpstr>wpi_ppt</vt:lpstr>
      <vt:lpstr>PowerPoint Presentation</vt:lpstr>
    </vt:vector>
  </TitlesOfParts>
  <Company>Worcester Polytechnic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dc:title>
  <dc:creator>WPI;ATC</dc:creator>
  <cp:lastModifiedBy>Joshua Thurber</cp:lastModifiedBy>
  <cp:revision>34</cp:revision>
  <dcterms:created xsi:type="dcterms:W3CDTF">2009-11-05T19:41:53Z</dcterms:created>
  <dcterms:modified xsi:type="dcterms:W3CDTF">2024-04-17T16:18:04Z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0x01010023246A679234D546B5651AB1B84C05D3</vt:lpwstr>
  </property>
</Properties>
</file>